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1" r:id="rId3"/>
    <p:sldId id="264" r:id="rId4"/>
    <p:sldId id="263" r:id="rId5"/>
    <p:sldId id="262" r:id="rId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0" autoAdjust="0"/>
  </p:normalViewPr>
  <p:slideViewPr>
    <p:cSldViewPr>
      <p:cViewPr varScale="1">
        <p:scale>
          <a:sx n="108" d="100"/>
          <a:sy n="108" d="100"/>
        </p:scale>
        <p:origin x="-170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0" name="Date Placeholder 29"/>
          <p:cNvSpPr>
            <a:spLocks noGrp="1"/>
          </p:cNvSpPr>
          <p:nvPr>
            <p:ph type="dt" sz="half" idx="10"/>
          </p:nvPr>
        </p:nvSpPr>
        <p:spPr/>
        <p:txBody>
          <a:bodyPr/>
          <a:lstStyle/>
          <a:p>
            <a:fld id="{530820CF-B880-4189-942D-D702A7CBA730}" type="datetimeFigureOut">
              <a:rPr lang="zh-CN" altLang="en-US" smtClean="0"/>
              <a:t>2021/12/22</a:t>
            </a:fld>
            <a:endParaRPr lang="zh-CN" altLang="en-US"/>
          </a:p>
        </p:txBody>
      </p:sp>
      <p:sp>
        <p:nvSpPr>
          <p:cNvPr id="19" name="Footer Placeholder 18"/>
          <p:cNvSpPr>
            <a:spLocks noGrp="1"/>
          </p:cNvSpPr>
          <p:nvPr>
            <p:ph type="ftr" sz="quarter" idx="11"/>
          </p:nvPr>
        </p:nvSpPr>
        <p:spPr/>
        <p:txBody>
          <a:bodyPr/>
          <a:lstStyle/>
          <a:p>
            <a:endParaRPr lang="zh-CN" altLang="en-US"/>
          </a:p>
        </p:txBody>
      </p:sp>
      <p:sp>
        <p:nvSpPr>
          <p:cNvPr id="27" name="Slide Number Placeholder 2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CN" altLang="en-US" smtClean="0"/>
              <a:t>单击此处编辑母版标题样式</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2021/12/22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zh-CN" altLang="en-US" smtClean="0"/>
              <a:t>单击此处编辑母版标题样式</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2021/12/22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CN" altLang="en-US" smtClean="0"/>
              <a:t>单击此处编辑母版标题样式</a:t>
            </a:r>
            <a:endParaRPr kumimoji="0" lang="en-US"/>
          </a:p>
        </p:txBody>
      </p:sp>
      <p:sp>
        <p:nvSpPr>
          <p:cNvPr id="3" name="Content Placeholder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2021/12/22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Date Placeholder 3"/>
          <p:cNvSpPr>
            <a:spLocks noGrp="1"/>
          </p:cNvSpPr>
          <p:nvPr>
            <p:ph type="dt" sz="half" idx="10"/>
          </p:nvPr>
        </p:nvSpPr>
        <p:spPr/>
        <p:txBody>
          <a:bodyPr/>
          <a:lstStyle/>
          <a:p>
            <a:fld id="{530820CF-B880-4189-942D-D702A7CBA730}" type="datetimeFigureOut">
              <a:rPr lang="zh-CN" altLang="en-US" smtClean="0"/>
              <a:t>2021/12/22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zh-CN" altLang="en-US" smtClean="0"/>
              <a:t>单击此处编辑母版标题样式</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t>2021/12/22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zh-CN" altLang="en-US" smtClean="0"/>
              <a:t>单击此处编辑母版标题样式</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Date Placeholder 6"/>
          <p:cNvSpPr>
            <a:spLocks noGrp="1"/>
          </p:cNvSpPr>
          <p:nvPr>
            <p:ph type="dt" sz="half" idx="10"/>
          </p:nvPr>
        </p:nvSpPr>
        <p:spPr/>
        <p:txBody>
          <a:bodyPr/>
          <a:lstStyle/>
          <a:p>
            <a:fld id="{530820CF-B880-4189-942D-D702A7CBA730}" type="datetimeFigureOut">
              <a:rPr lang="zh-CN" altLang="en-US" smtClean="0"/>
              <a:t>2021/12/22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Date Placeholder 2"/>
          <p:cNvSpPr>
            <a:spLocks noGrp="1"/>
          </p:cNvSpPr>
          <p:nvPr>
            <p:ph type="dt" sz="half" idx="10"/>
          </p:nvPr>
        </p:nvSpPr>
        <p:spPr/>
        <p:txBody>
          <a:bodyPr/>
          <a:lstStyle/>
          <a:p>
            <a:fld id="{530820CF-B880-4189-942D-D702A7CBA730}" type="datetimeFigureOut">
              <a:rPr lang="zh-CN" altLang="en-US" smtClean="0"/>
              <a:t>2021/12/22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820CF-B880-4189-942D-D702A7CBA730}" type="datetimeFigureOut">
              <a:rPr lang="zh-CN" altLang="en-US" smtClean="0"/>
              <a:t>2021/12/22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smtClean="0"/>
              <a:t>单击此处编辑母版文本样式</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t>2021/12/22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CN" altLang="en-US" smtClean="0"/>
              <a:t>单击此处编辑母版标题样式</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Date Placeholder 4"/>
          <p:cNvSpPr>
            <a:spLocks noGrp="1"/>
          </p:cNvSpPr>
          <p:nvPr>
            <p:ph type="dt" sz="half" idx="10"/>
          </p:nvPr>
        </p:nvSpPr>
        <p:spPr/>
        <p:txBody>
          <a:bodyPr/>
          <a:lstStyle/>
          <a:p>
            <a:fld id="{530820CF-B880-4189-942D-D702A7CBA730}" type="datetimeFigureOut">
              <a:rPr lang="zh-CN" altLang="en-US" smtClean="0"/>
              <a:t>2021/12/22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a:xfrm>
            <a:off x="8077200" y="6356350"/>
            <a:ext cx="609600" cy="365125"/>
          </a:xfrm>
        </p:spPr>
        <p:txBody>
          <a:bodyPr/>
          <a:lstStyle/>
          <a:p>
            <a:fld id="{0C913308-F349-4B6D-A68A-DD1791B4A57B}" type="slidenum">
              <a:rPr lang="zh-CN" altLang="en-US" smtClean="0"/>
              <a:t>‹#›</a:t>
            </a:fld>
            <a:endParaRPr lang="zh-CN" alt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smtClean="0"/>
              <a:t>单击图标添加图片</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CN" altLang="en-US" smtClean="0"/>
              <a:t>单击此处编辑母版标题样式</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30820CF-B880-4189-942D-D702A7CBA730}" type="datetimeFigureOut">
              <a:rPr lang="zh-CN" altLang="en-US" smtClean="0"/>
              <a:t>2021/12/22</a:t>
            </a:fld>
            <a:endParaRPr lang="zh-CN"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CN"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C913308-F349-4B6D-A68A-DD1791B4A57B}" type="slidenum">
              <a:rPr lang="zh-CN" altLang="en-US" smtClean="0"/>
              <a:t>‹#›</a:t>
            </a:fld>
            <a:endParaRPr lang="zh-CN" alt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539552" y="2420888"/>
            <a:ext cx="7851648" cy="1828800"/>
          </a:xfrm>
        </p:spPr>
        <p:txBody>
          <a:bodyPr>
            <a:normAutofit fontScale="90000"/>
          </a:bodyPr>
          <a:lstStyle/>
          <a:p>
            <a:pPr algn="ctr"/>
            <a:r>
              <a:rPr lang="zh-CN" altLang="en-US" dirty="0">
                <a:solidFill>
                  <a:schemeClr val="tx1">
                    <a:lumMod val="95000"/>
                    <a:lumOff val="5000"/>
                  </a:schemeClr>
                </a:solidFill>
                <a:effectLst/>
                <a:latin typeface="+mn-ea"/>
                <a:ea typeface="+mn-ea"/>
              </a:rPr>
              <a:t>关于</a:t>
            </a:r>
            <a:r>
              <a:rPr lang="en-US" altLang="zh-CN" dirty="0">
                <a:solidFill>
                  <a:schemeClr val="tx1">
                    <a:lumMod val="95000"/>
                    <a:lumOff val="5000"/>
                  </a:schemeClr>
                </a:solidFill>
                <a:effectLst/>
                <a:latin typeface="+mn-ea"/>
                <a:ea typeface="+mn-ea"/>
              </a:rPr>
              <a:t>《</a:t>
            </a:r>
            <a:r>
              <a:rPr lang="zh-CN" altLang="en-US" dirty="0">
                <a:solidFill>
                  <a:schemeClr val="tx1">
                    <a:lumMod val="95000"/>
                    <a:lumOff val="5000"/>
                  </a:schemeClr>
                </a:solidFill>
                <a:effectLst/>
                <a:latin typeface="+mn-ea"/>
                <a:ea typeface="+mn-ea"/>
              </a:rPr>
              <a:t>静安区政府购买服务实施办法</a:t>
            </a:r>
            <a:r>
              <a:rPr lang="en-US" altLang="zh-CN" dirty="0">
                <a:solidFill>
                  <a:schemeClr val="tx1">
                    <a:lumMod val="95000"/>
                    <a:lumOff val="5000"/>
                  </a:schemeClr>
                </a:solidFill>
                <a:effectLst/>
                <a:latin typeface="+mn-ea"/>
                <a:ea typeface="+mn-ea"/>
              </a:rPr>
              <a:t>》</a:t>
            </a:r>
            <a:r>
              <a:rPr lang="zh-CN" altLang="en-US" dirty="0">
                <a:solidFill>
                  <a:schemeClr val="tx1">
                    <a:lumMod val="95000"/>
                    <a:lumOff val="5000"/>
                  </a:schemeClr>
                </a:solidFill>
                <a:effectLst/>
                <a:latin typeface="+mn-ea"/>
                <a:ea typeface="+mn-ea"/>
              </a:rPr>
              <a:t>的政策</a:t>
            </a:r>
            <a:r>
              <a:rPr lang="zh-CN" altLang="en-US" dirty="0" smtClean="0">
                <a:solidFill>
                  <a:schemeClr val="tx1">
                    <a:lumMod val="95000"/>
                    <a:lumOff val="5000"/>
                  </a:schemeClr>
                </a:solidFill>
                <a:effectLst/>
                <a:latin typeface="+mn-ea"/>
                <a:ea typeface="+mn-ea"/>
              </a:rPr>
              <a:t>解读</a:t>
            </a:r>
            <a:endParaRPr lang="zh-CN" altLang="en-US" dirty="0">
              <a:solidFill>
                <a:schemeClr val="tx1">
                  <a:lumMod val="95000"/>
                  <a:lumOff val="5000"/>
                </a:schemeClr>
              </a:solidFill>
              <a:latin typeface="+mn-ea"/>
              <a:ea typeface="+mn-ea"/>
            </a:endParaRPr>
          </a:p>
        </p:txBody>
      </p:sp>
      <p:sp>
        <p:nvSpPr>
          <p:cNvPr id="3" name="副标题 2"/>
          <p:cNvSpPr>
            <a:spLocks noGrp="1"/>
          </p:cNvSpPr>
          <p:nvPr>
            <p:ph type="subTitle" idx="1"/>
          </p:nvPr>
        </p:nvSpPr>
        <p:spPr>
          <a:xfrm>
            <a:off x="611560" y="5105400"/>
            <a:ext cx="7854696" cy="1752600"/>
          </a:xfrm>
        </p:spPr>
        <p:txBody>
          <a:bodyPr/>
          <a:lstStyle/>
          <a:p>
            <a:endParaRPr lang="zh-CN" altLang="en-US" dirty="0"/>
          </a:p>
        </p:txBody>
      </p:sp>
    </p:spTree>
    <p:extLst>
      <p:ext uri="{BB962C8B-B14F-4D97-AF65-F5344CB8AC3E}">
        <p14:creationId xmlns:p14="http://schemas.microsoft.com/office/powerpoint/2010/main" val="548122970"/>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solidFill>
                  <a:srgbClr val="333333"/>
                </a:solidFill>
                <a:effectLst/>
                <a:latin typeface="Helvetica Neue"/>
              </a:rPr>
              <a:t/>
            </a:r>
            <a:br>
              <a:rPr lang="zh-CN" altLang="en-US" dirty="0" smtClean="0">
                <a:solidFill>
                  <a:srgbClr val="333333"/>
                </a:solidFill>
                <a:effectLst/>
                <a:latin typeface="Helvetica Neue"/>
              </a:rPr>
            </a:br>
            <a:endParaRPr lang="zh-CN" altLang="en-US" dirty="0"/>
          </a:p>
        </p:txBody>
      </p:sp>
      <p:sp>
        <p:nvSpPr>
          <p:cNvPr id="3" name="内容占位符 2"/>
          <p:cNvSpPr>
            <a:spLocks noGrp="1"/>
          </p:cNvSpPr>
          <p:nvPr>
            <p:ph idx="1"/>
          </p:nvPr>
        </p:nvSpPr>
        <p:spPr/>
        <p:txBody>
          <a:bodyPr>
            <a:normAutofit fontScale="55000" lnSpcReduction="20000"/>
          </a:bodyPr>
          <a:lstStyle/>
          <a:p>
            <a:pPr indent="408305" algn="just">
              <a:lnSpc>
                <a:spcPts val="2800"/>
              </a:lnSpc>
              <a:spcAft>
                <a:spcPts val="0"/>
              </a:spcAft>
            </a:pPr>
            <a:r>
              <a:rPr lang="en-US" altLang="zh-CN" sz="2800" b="1" dirty="0">
                <a:solidFill>
                  <a:srgbClr val="333333"/>
                </a:solidFill>
                <a:latin typeface="仿宋"/>
              </a:rPr>
              <a:t>1</a:t>
            </a:r>
            <a:r>
              <a:rPr lang="zh-CN" altLang="en-US" sz="2800" b="1" dirty="0">
                <a:solidFill>
                  <a:srgbClr val="333333"/>
                </a:solidFill>
                <a:latin typeface="仿宋"/>
              </a:rPr>
              <a:t>、文件的制定背景和依据是什么？</a:t>
            </a:r>
            <a:endParaRPr lang="zh-CN" altLang="en-US" sz="1600" dirty="0">
              <a:solidFill>
                <a:srgbClr val="333333"/>
              </a:solidFill>
              <a:latin typeface="Times New Roman"/>
            </a:endParaRPr>
          </a:p>
          <a:p>
            <a:pPr indent="406400" algn="just">
              <a:lnSpc>
                <a:spcPts val="2800"/>
              </a:lnSpc>
              <a:spcAft>
                <a:spcPts val="0"/>
              </a:spcAft>
            </a:pPr>
            <a:r>
              <a:rPr lang="zh-CN" altLang="en-US" sz="2800" dirty="0">
                <a:solidFill>
                  <a:srgbClr val="333333"/>
                </a:solidFill>
                <a:latin typeface="仿宋"/>
              </a:rPr>
              <a:t>解读：</a:t>
            </a:r>
            <a:r>
              <a:rPr lang="en-US" altLang="zh-CN" sz="2800" dirty="0">
                <a:solidFill>
                  <a:srgbClr val="333333"/>
                </a:solidFill>
                <a:latin typeface="仿宋"/>
              </a:rPr>
              <a:t>2020</a:t>
            </a:r>
            <a:r>
              <a:rPr lang="zh-CN" altLang="en-US" sz="2800" dirty="0">
                <a:solidFill>
                  <a:srgbClr val="333333"/>
                </a:solidFill>
                <a:latin typeface="仿宋"/>
              </a:rPr>
              <a:t>年</a:t>
            </a:r>
            <a:r>
              <a:rPr lang="en-US" altLang="zh-CN" sz="2800" dirty="0">
                <a:solidFill>
                  <a:srgbClr val="333333"/>
                </a:solidFill>
                <a:latin typeface="仿宋"/>
              </a:rPr>
              <a:t>3</a:t>
            </a:r>
            <a:r>
              <a:rPr lang="zh-CN" altLang="en-US" sz="2800" dirty="0">
                <a:solidFill>
                  <a:srgbClr val="333333"/>
                </a:solidFill>
                <a:latin typeface="仿宋"/>
              </a:rPr>
              <a:t>月，财政部修订并印发了</a:t>
            </a:r>
            <a:r>
              <a:rPr lang="en-US" altLang="zh-CN" sz="2800" dirty="0">
                <a:solidFill>
                  <a:srgbClr val="333333"/>
                </a:solidFill>
                <a:latin typeface="仿宋"/>
              </a:rPr>
              <a:t>《</a:t>
            </a:r>
            <a:r>
              <a:rPr lang="zh-CN" altLang="en-US" sz="2800" dirty="0">
                <a:solidFill>
                  <a:srgbClr val="333333"/>
                </a:solidFill>
                <a:latin typeface="仿宋"/>
              </a:rPr>
              <a:t>政府购买服务管理办法</a:t>
            </a:r>
            <a:r>
              <a:rPr lang="en-US" altLang="zh-CN" sz="2800" dirty="0">
                <a:solidFill>
                  <a:srgbClr val="333333"/>
                </a:solidFill>
                <a:latin typeface="仿宋"/>
              </a:rPr>
              <a:t>》</a:t>
            </a:r>
            <a:r>
              <a:rPr lang="zh-CN" altLang="en-US" sz="2800" dirty="0">
                <a:solidFill>
                  <a:srgbClr val="333333"/>
                </a:solidFill>
                <a:latin typeface="仿宋"/>
              </a:rPr>
              <a:t>（财政部令第</a:t>
            </a:r>
            <a:r>
              <a:rPr lang="en-US" altLang="zh-CN" sz="2800" dirty="0">
                <a:solidFill>
                  <a:srgbClr val="333333"/>
                </a:solidFill>
                <a:latin typeface="仿宋"/>
              </a:rPr>
              <a:t>102</a:t>
            </a:r>
            <a:r>
              <a:rPr lang="zh-CN" altLang="en-US" sz="2800" dirty="0">
                <a:solidFill>
                  <a:srgbClr val="333333"/>
                </a:solidFill>
                <a:latin typeface="仿宋"/>
              </a:rPr>
              <a:t>号），对政府购买服务的各环节工作提出了新的规范要求。</a:t>
            </a:r>
            <a:r>
              <a:rPr lang="en-US" altLang="zh-CN" sz="2800" dirty="0">
                <a:solidFill>
                  <a:srgbClr val="333333"/>
                </a:solidFill>
                <a:latin typeface="仿宋"/>
              </a:rPr>
              <a:t>2021</a:t>
            </a:r>
            <a:r>
              <a:rPr lang="zh-CN" altLang="en-US" sz="2800" dirty="0">
                <a:solidFill>
                  <a:srgbClr val="333333"/>
                </a:solidFill>
                <a:latin typeface="仿宋"/>
              </a:rPr>
              <a:t>年</a:t>
            </a:r>
            <a:r>
              <a:rPr lang="en-US" altLang="zh-CN" sz="2800" dirty="0">
                <a:solidFill>
                  <a:srgbClr val="333333"/>
                </a:solidFill>
                <a:latin typeface="仿宋"/>
              </a:rPr>
              <a:t>5</a:t>
            </a:r>
            <a:r>
              <a:rPr lang="zh-CN" altLang="en-US" sz="2800" dirty="0">
                <a:solidFill>
                  <a:srgbClr val="333333"/>
                </a:solidFill>
                <a:latin typeface="仿宋"/>
              </a:rPr>
              <a:t>月底，市财政局印发</a:t>
            </a:r>
            <a:r>
              <a:rPr lang="en-US" altLang="zh-CN" sz="2800" dirty="0">
                <a:solidFill>
                  <a:srgbClr val="333333"/>
                </a:solidFill>
                <a:latin typeface="仿宋"/>
              </a:rPr>
              <a:t>《</a:t>
            </a:r>
            <a:r>
              <a:rPr lang="zh-CN" altLang="en-US" sz="2800" dirty="0">
                <a:solidFill>
                  <a:srgbClr val="333333"/>
                </a:solidFill>
                <a:latin typeface="仿宋"/>
              </a:rPr>
              <a:t>上海市政府购买服务管理办法</a:t>
            </a:r>
            <a:r>
              <a:rPr lang="en-US" altLang="zh-CN" sz="2800" dirty="0">
                <a:solidFill>
                  <a:srgbClr val="333333"/>
                </a:solidFill>
                <a:latin typeface="仿宋"/>
              </a:rPr>
              <a:t>》</a:t>
            </a:r>
            <a:r>
              <a:rPr lang="zh-CN" altLang="en-US" sz="2800" dirty="0">
                <a:solidFill>
                  <a:srgbClr val="333333"/>
                </a:solidFill>
                <a:latin typeface="仿宋"/>
              </a:rPr>
              <a:t>和</a:t>
            </a:r>
            <a:r>
              <a:rPr lang="en-US" altLang="zh-CN" sz="2800" dirty="0">
                <a:solidFill>
                  <a:srgbClr val="333333"/>
                </a:solidFill>
                <a:latin typeface="仿宋"/>
              </a:rPr>
              <a:t>《</a:t>
            </a:r>
            <a:r>
              <a:rPr lang="zh-CN" altLang="en-US" sz="2800" dirty="0">
                <a:solidFill>
                  <a:srgbClr val="333333"/>
                </a:solidFill>
                <a:latin typeface="仿宋"/>
              </a:rPr>
              <a:t>上海市市级政府购买服务指导性目录</a:t>
            </a:r>
            <a:r>
              <a:rPr lang="en-US" altLang="zh-CN" sz="2800" dirty="0">
                <a:solidFill>
                  <a:srgbClr val="333333"/>
                </a:solidFill>
                <a:latin typeface="仿宋"/>
              </a:rPr>
              <a:t>》</a:t>
            </a:r>
            <a:r>
              <a:rPr lang="zh-CN" altLang="en-US" sz="2800" dirty="0">
                <a:solidFill>
                  <a:srgbClr val="333333"/>
                </a:solidFill>
                <a:latin typeface="仿宋"/>
              </a:rPr>
              <a:t>（沪财发</a:t>
            </a:r>
            <a:r>
              <a:rPr lang="en-US" altLang="zh-CN" sz="2800" dirty="0">
                <a:solidFill>
                  <a:srgbClr val="333333"/>
                </a:solidFill>
                <a:latin typeface="仿宋"/>
              </a:rPr>
              <a:t>〔2021〕</a:t>
            </a:r>
            <a:r>
              <a:rPr lang="zh-CN" altLang="en-US" sz="2800" dirty="0">
                <a:solidFill>
                  <a:srgbClr val="333333"/>
                </a:solidFill>
                <a:latin typeface="仿宋"/>
              </a:rPr>
              <a:t>年</a:t>
            </a:r>
            <a:r>
              <a:rPr lang="en-US" altLang="zh-CN" sz="2800" dirty="0">
                <a:solidFill>
                  <a:srgbClr val="333333"/>
                </a:solidFill>
                <a:latin typeface="仿宋"/>
              </a:rPr>
              <a:t>3</a:t>
            </a:r>
            <a:r>
              <a:rPr lang="zh-CN" altLang="en-US" sz="2800" dirty="0">
                <a:solidFill>
                  <a:srgbClr val="333333"/>
                </a:solidFill>
                <a:latin typeface="仿宋"/>
              </a:rPr>
              <a:t>号），并要求各区县加快修订和完善政府购买服务相关制度。</a:t>
            </a:r>
            <a:endParaRPr lang="zh-CN" altLang="en-US" sz="1600" dirty="0">
              <a:solidFill>
                <a:srgbClr val="333333"/>
              </a:solidFill>
              <a:latin typeface="Times New Roman"/>
            </a:endParaRPr>
          </a:p>
          <a:p>
            <a:pPr indent="406400" algn="just">
              <a:lnSpc>
                <a:spcPts val="2800"/>
              </a:lnSpc>
              <a:spcAft>
                <a:spcPts val="0"/>
              </a:spcAft>
            </a:pPr>
            <a:r>
              <a:rPr lang="zh-CN" altLang="en-US" sz="2800" dirty="0">
                <a:solidFill>
                  <a:srgbClr val="333333"/>
                </a:solidFill>
                <a:latin typeface="仿宋"/>
              </a:rPr>
              <a:t>因此，为贯彻落实财政部、市财政局关于政府购买服务工作的最新要求，同时以问题为导向，聚焦制度优化和源头管理，保障本区政府购买服务工作规范、有序、有效地开展，我局根据</a:t>
            </a:r>
            <a:r>
              <a:rPr lang="en-US" altLang="zh-CN" sz="2800" dirty="0">
                <a:solidFill>
                  <a:srgbClr val="333333"/>
                </a:solidFill>
                <a:latin typeface="仿宋"/>
              </a:rPr>
              <a:t>《</a:t>
            </a:r>
            <a:r>
              <a:rPr lang="zh-CN" altLang="en-US" sz="2800" dirty="0">
                <a:solidFill>
                  <a:srgbClr val="333333"/>
                </a:solidFill>
                <a:latin typeface="仿宋"/>
              </a:rPr>
              <a:t>中华人民共和国预算法</a:t>
            </a:r>
            <a:r>
              <a:rPr lang="en-US" altLang="zh-CN" sz="2800" dirty="0">
                <a:solidFill>
                  <a:srgbClr val="333333"/>
                </a:solidFill>
                <a:latin typeface="仿宋"/>
              </a:rPr>
              <a:t>》《</a:t>
            </a:r>
            <a:r>
              <a:rPr lang="zh-CN" altLang="en-US" sz="2800" dirty="0">
                <a:solidFill>
                  <a:srgbClr val="333333"/>
                </a:solidFill>
                <a:latin typeface="仿宋"/>
              </a:rPr>
              <a:t>中华人民共和国政府采购法</a:t>
            </a:r>
            <a:r>
              <a:rPr lang="en-US" altLang="zh-CN" sz="2800" dirty="0">
                <a:solidFill>
                  <a:srgbClr val="333333"/>
                </a:solidFill>
                <a:latin typeface="仿宋"/>
              </a:rPr>
              <a:t>》《</a:t>
            </a:r>
            <a:r>
              <a:rPr lang="zh-CN" altLang="en-US" sz="2800" dirty="0">
                <a:solidFill>
                  <a:srgbClr val="333333"/>
                </a:solidFill>
                <a:latin typeface="仿宋"/>
              </a:rPr>
              <a:t>中华人民共和国民法典</a:t>
            </a:r>
            <a:r>
              <a:rPr lang="en-US" altLang="zh-CN" sz="2800" dirty="0">
                <a:solidFill>
                  <a:srgbClr val="333333"/>
                </a:solidFill>
                <a:latin typeface="仿宋"/>
              </a:rPr>
              <a:t>》《</a:t>
            </a:r>
            <a:r>
              <a:rPr lang="zh-CN" altLang="en-US" sz="2800" dirty="0">
                <a:solidFill>
                  <a:srgbClr val="333333"/>
                </a:solidFill>
                <a:latin typeface="仿宋"/>
              </a:rPr>
              <a:t>政府购买服务管理办法</a:t>
            </a:r>
            <a:r>
              <a:rPr lang="en-US" altLang="zh-CN" sz="2800" dirty="0">
                <a:solidFill>
                  <a:srgbClr val="333333"/>
                </a:solidFill>
                <a:latin typeface="仿宋"/>
              </a:rPr>
              <a:t>》《</a:t>
            </a:r>
            <a:r>
              <a:rPr lang="zh-CN" altLang="en-US" sz="2800" dirty="0">
                <a:solidFill>
                  <a:srgbClr val="333333"/>
                </a:solidFill>
                <a:latin typeface="仿宋"/>
              </a:rPr>
              <a:t>上海市政府购买服务管理办法</a:t>
            </a:r>
            <a:r>
              <a:rPr lang="en-US" altLang="zh-CN" sz="2800" dirty="0">
                <a:solidFill>
                  <a:srgbClr val="333333"/>
                </a:solidFill>
                <a:latin typeface="仿宋"/>
              </a:rPr>
              <a:t>》</a:t>
            </a:r>
            <a:r>
              <a:rPr lang="zh-CN" altLang="en-US" sz="2800" dirty="0">
                <a:solidFill>
                  <a:srgbClr val="333333"/>
                </a:solidFill>
                <a:latin typeface="仿宋"/>
              </a:rPr>
              <a:t>等法律法规的规定，结合本区实际，制定了本</a:t>
            </a:r>
            <a:r>
              <a:rPr lang="en-US" altLang="zh-CN" sz="2800" dirty="0">
                <a:solidFill>
                  <a:srgbClr val="333333"/>
                </a:solidFill>
                <a:latin typeface="仿宋"/>
              </a:rPr>
              <a:t>《</a:t>
            </a:r>
            <a:r>
              <a:rPr lang="zh-CN" altLang="en-US" sz="2800" dirty="0">
                <a:solidFill>
                  <a:srgbClr val="333333"/>
                </a:solidFill>
                <a:latin typeface="仿宋"/>
              </a:rPr>
              <a:t>实施办法</a:t>
            </a:r>
            <a:r>
              <a:rPr lang="en-US" altLang="zh-CN" sz="2800" dirty="0">
                <a:solidFill>
                  <a:srgbClr val="333333"/>
                </a:solidFill>
                <a:latin typeface="仿宋"/>
              </a:rPr>
              <a:t>》</a:t>
            </a:r>
            <a:r>
              <a:rPr lang="zh-CN" altLang="en-US" sz="2800" dirty="0">
                <a:solidFill>
                  <a:srgbClr val="333333"/>
                </a:solidFill>
                <a:latin typeface="仿宋"/>
              </a:rPr>
              <a:t>和</a:t>
            </a:r>
            <a:r>
              <a:rPr lang="en-US" altLang="zh-CN" sz="2800" dirty="0">
                <a:solidFill>
                  <a:srgbClr val="333333"/>
                </a:solidFill>
                <a:latin typeface="仿宋"/>
              </a:rPr>
              <a:t>《</a:t>
            </a:r>
            <a:r>
              <a:rPr lang="zh-CN" altLang="en-US" sz="2800" dirty="0">
                <a:solidFill>
                  <a:srgbClr val="333333"/>
                </a:solidFill>
                <a:latin typeface="仿宋"/>
              </a:rPr>
              <a:t>指导性目录</a:t>
            </a:r>
            <a:r>
              <a:rPr lang="en-US" altLang="zh-CN" sz="2800" dirty="0">
                <a:solidFill>
                  <a:srgbClr val="333333"/>
                </a:solidFill>
                <a:latin typeface="仿宋"/>
              </a:rPr>
              <a:t>》</a:t>
            </a:r>
            <a:r>
              <a:rPr lang="zh-CN" altLang="en-US" sz="2800" dirty="0">
                <a:solidFill>
                  <a:srgbClr val="333333"/>
                </a:solidFill>
                <a:latin typeface="仿宋"/>
              </a:rPr>
              <a:t>。</a:t>
            </a:r>
            <a:endParaRPr lang="zh-CN" altLang="en-US" sz="1600" dirty="0">
              <a:solidFill>
                <a:srgbClr val="333333"/>
              </a:solidFill>
              <a:latin typeface="Times New Roman"/>
            </a:endParaRPr>
          </a:p>
          <a:p>
            <a:endParaRPr lang="zh-CN" altLang="en-US" dirty="0"/>
          </a:p>
        </p:txBody>
      </p:sp>
    </p:spTree>
    <p:extLst>
      <p:ext uri="{BB962C8B-B14F-4D97-AF65-F5344CB8AC3E}">
        <p14:creationId xmlns:p14="http://schemas.microsoft.com/office/powerpoint/2010/main" val="1947135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solidFill>
                  <a:srgbClr val="333333"/>
                </a:solidFill>
                <a:effectLst/>
                <a:latin typeface="Helvetica Neue"/>
              </a:rPr>
              <a:t/>
            </a:r>
            <a:br>
              <a:rPr lang="zh-CN" altLang="en-US" dirty="0" smtClean="0">
                <a:solidFill>
                  <a:srgbClr val="333333"/>
                </a:solidFill>
                <a:effectLst/>
                <a:latin typeface="Helvetica Neue"/>
              </a:rPr>
            </a:br>
            <a:endParaRPr lang="zh-CN" altLang="en-US" dirty="0"/>
          </a:p>
        </p:txBody>
      </p:sp>
      <p:sp>
        <p:nvSpPr>
          <p:cNvPr id="3" name="内容占位符 2"/>
          <p:cNvSpPr>
            <a:spLocks noGrp="1"/>
          </p:cNvSpPr>
          <p:nvPr>
            <p:ph idx="1"/>
          </p:nvPr>
        </p:nvSpPr>
        <p:spPr/>
        <p:txBody>
          <a:bodyPr>
            <a:normAutofit fontScale="55000" lnSpcReduction="20000"/>
          </a:bodyPr>
          <a:lstStyle/>
          <a:p>
            <a:pPr indent="408305" algn="just">
              <a:lnSpc>
                <a:spcPts val="2800"/>
              </a:lnSpc>
              <a:spcAft>
                <a:spcPts val="0"/>
              </a:spcAft>
            </a:pPr>
            <a:r>
              <a:rPr lang="en-US" altLang="zh-CN" sz="2800" b="1" dirty="0">
                <a:solidFill>
                  <a:srgbClr val="333333"/>
                </a:solidFill>
                <a:latin typeface="仿宋"/>
              </a:rPr>
              <a:t>2</a:t>
            </a:r>
            <a:r>
              <a:rPr lang="zh-CN" altLang="en-US" sz="2800" b="1" dirty="0">
                <a:solidFill>
                  <a:srgbClr val="333333"/>
                </a:solidFill>
                <a:latin typeface="仿宋"/>
              </a:rPr>
              <a:t>、文件的主要内容有哪些？</a:t>
            </a:r>
            <a:endParaRPr lang="zh-CN" altLang="en-US" sz="1600" dirty="0">
              <a:solidFill>
                <a:srgbClr val="333333"/>
              </a:solidFill>
              <a:latin typeface="Times New Roman"/>
            </a:endParaRPr>
          </a:p>
          <a:p>
            <a:pPr indent="406400" algn="just">
              <a:lnSpc>
                <a:spcPts val="2800"/>
              </a:lnSpc>
              <a:spcAft>
                <a:spcPts val="0"/>
              </a:spcAft>
            </a:pPr>
            <a:r>
              <a:rPr lang="en-US" altLang="zh-CN" sz="2800" dirty="0">
                <a:solidFill>
                  <a:srgbClr val="333333"/>
                </a:solidFill>
                <a:latin typeface="仿宋"/>
              </a:rPr>
              <a:t>《</a:t>
            </a:r>
            <a:r>
              <a:rPr lang="zh-CN" altLang="en-US" sz="2800" dirty="0">
                <a:solidFill>
                  <a:srgbClr val="333333"/>
                </a:solidFill>
                <a:latin typeface="仿宋"/>
              </a:rPr>
              <a:t>实施办法</a:t>
            </a:r>
            <a:r>
              <a:rPr lang="en-US" altLang="zh-CN" sz="2800" dirty="0">
                <a:solidFill>
                  <a:srgbClr val="333333"/>
                </a:solidFill>
                <a:latin typeface="仿宋"/>
              </a:rPr>
              <a:t>》</a:t>
            </a:r>
            <a:r>
              <a:rPr lang="zh-CN" altLang="en-US" sz="2800" dirty="0">
                <a:solidFill>
                  <a:srgbClr val="333333"/>
                </a:solidFill>
                <a:latin typeface="仿宋"/>
              </a:rPr>
              <a:t>的架构和内容基本参照了</a:t>
            </a:r>
            <a:r>
              <a:rPr lang="en-US" altLang="zh-CN" sz="2800" dirty="0">
                <a:solidFill>
                  <a:srgbClr val="333333"/>
                </a:solidFill>
                <a:latin typeface="仿宋"/>
              </a:rPr>
              <a:t>《</a:t>
            </a:r>
            <a:r>
              <a:rPr lang="zh-CN" altLang="en-US" sz="2800" dirty="0">
                <a:solidFill>
                  <a:srgbClr val="333333"/>
                </a:solidFill>
                <a:latin typeface="仿宋"/>
              </a:rPr>
              <a:t>上海市政府购买服务管理办法</a:t>
            </a:r>
            <a:r>
              <a:rPr lang="en-US" altLang="zh-CN" sz="2800" dirty="0">
                <a:solidFill>
                  <a:srgbClr val="333333"/>
                </a:solidFill>
                <a:latin typeface="仿宋"/>
              </a:rPr>
              <a:t>》</a:t>
            </a:r>
            <a:r>
              <a:rPr lang="zh-CN" altLang="en-US" sz="2800" dirty="0">
                <a:solidFill>
                  <a:srgbClr val="333333"/>
                </a:solidFill>
                <a:latin typeface="仿宋"/>
              </a:rPr>
              <a:t>，包括总则、购买主体和承接主体、购买内容和目录、预算管理、购买活动的实施、合同及履行、绩效管理、信息公开、监督管理和法律责任、附则共十个章节、四十九项条款。</a:t>
            </a:r>
            <a:endParaRPr lang="zh-CN" altLang="en-US" sz="1600" dirty="0">
              <a:solidFill>
                <a:srgbClr val="333333"/>
              </a:solidFill>
              <a:latin typeface="Times New Roman"/>
            </a:endParaRPr>
          </a:p>
          <a:p>
            <a:pPr indent="406400" algn="just">
              <a:lnSpc>
                <a:spcPts val="2800"/>
              </a:lnSpc>
              <a:spcAft>
                <a:spcPts val="0"/>
              </a:spcAft>
            </a:pPr>
            <a:r>
              <a:rPr lang="zh-CN" altLang="en-US" sz="2800" dirty="0">
                <a:solidFill>
                  <a:srgbClr val="333333"/>
                </a:solidFill>
                <a:latin typeface="仿宋"/>
              </a:rPr>
              <a:t>总则明确了政府购买服务的目的和依据、基本原则、管理模式。购买主体和承接主体章节明确了购买主体的范围、承接主体的范围及其承接条件。购买内容和目录章节明确了可购买服务事项的具体范围以及禁止性事项。预算管理、购买活动的实施、合同及履行、绩效管理、信息公开等章节明确了政府购买服务实施过程中的基本操作要求。监督管理和法律责任章节明确了购买主体以及区各相关职能部门的监督管理职责以及对违法行为追究法律责任。</a:t>
            </a:r>
            <a:endParaRPr lang="zh-CN" altLang="en-US" sz="1600" dirty="0">
              <a:solidFill>
                <a:srgbClr val="333333"/>
              </a:solidFill>
              <a:latin typeface="Times New Roman"/>
            </a:endParaRPr>
          </a:p>
          <a:p>
            <a:pPr indent="406400" algn="just">
              <a:lnSpc>
                <a:spcPts val="2800"/>
              </a:lnSpc>
              <a:spcAft>
                <a:spcPts val="0"/>
              </a:spcAft>
            </a:pPr>
            <a:r>
              <a:rPr lang="en-US" altLang="zh-CN" sz="2800" dirty="0">
                <a:solidFill>
                  <a:srgbClr val="333333"/>
                </a:solidFill>
                <a:latin typeface="仿宋"/>
              </a:rPr>
              <a:t>《</a:t>
            </a:r>
            <a:r>
              <a:rPr lang="zh-CN" altLang="en-US" sz="2800" dirty="0">
                <a:solidFill>
                  <a:srgbClr val="333333"/>
                </a:solidFill>
                <a:latin typeface="仿宋"/>
              </a:rPr>
              <a:t>指导性目录</a:t>
            </a:r>
            <a:r>
              <a:rPr lang="en-US" altLang="zh-CN" sz="2800" dirty="0">
                <a:solidFill>
                  <a:srgbClr val="333333"/>
                </a:solidFill>
                <a:latin typeface="仿宋"/>
              </a:rPr>
              <a:t>》</a:t>
            </a:r>
            <a:r>
              <a:rPr lang="zh-CN" altLang="en-US" sz="2800" dirty="0">
                <a:solidFill>
                  <a:srgbClr val="333333"/>
                </a:solidFill>
                <a:latin typeface="仿宋"/>
              </a:rPr>
              <a:t>基本参照市级目录制定，主要分为公共服务和政府履职辅助性服务两大类，同时根据实际需要增加“文化场馆服务”</a:t>
            </a:r>
            <a:r>
              <a:rPr lang="en-US" altLang="zh-CN" sz="2800" dirty="0">
                <a:solidFill>
                  <a:srgbClr val="333333"/>
                </a:solidFill>
                <a:latin typeface="Times New Roman"/>
              </a:rPr>
              <a:t>1</a:t>
            </a:r>
            <a:r>
              <a:rPr lang="zh-CN" altLang="en-US" sz="2800" dirty="0">
                <a:solidFill>
                  <a:srgbClr val="333333"/>
                </a:solidFill>
                <a:latin typeface="仿宋"/>
              </a:rPr>
              <a:t>个三级目录项目。</a:t>
            </a:r>
            <a:endParaRPr lang="zh-CN" altLang="en-US" sz="1600" dirty="0">
              <a:solidFill>
                <a:srgbClr val="333333"/>
              </a:solidFill>
              <a:latin typeface="Times New Roman"/>
            </a:endParaRPr>
          </a:p>
          <a:p>
            <a:endParaRPr lang="zh-CN" altLang="en-US" dirty="0"/>
          </a:p>
        </p:txBody>
      </p:sp>
    </p:spTree>
    <p:extLst>
      <p:ext uri="{BB962C8B-B14F-4D97-AF65-F5344CB8AC3E}">
        <p14:creationId xmlns:p14="http://schemas.microsoft.com/office/powerpoint/2010/main" val="4010230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solidFill>
                  <a:srgbClr val="333333"/>
                </a:solidFill>
                <a:effectLst/>
                <a:latin typeface="Helvetica Neue"/>
              </a:rPr>
              <a:t/>
            </a:r>
            <a:br>
              <a:rPr lang="zh-CN" altLang="en-US" dirty="0" smtClean="0">
                <a:solidFill>
                  <a:srgbClr val="333333"/>
                </a:solidFill>
                <a:effectLst/>
                <a:latin typeface="Helvetica Neue"/>
              </a:rPr>
            </a:br>
            <a:endParaRPr lang="zh-CN" altLang="en-US" dirty="0"/>
          </a:p>
        </p:txBody>
      </p:sp>
      <p:sp>
        <p:nvSpPr>
          <p:cNvPr id="3" name="内容占位符 2"/>
          <p:cNvSpPr>
            <a:spLocks noGrp="1"/>
          </p:cNvSpPr>
          <p:nvPr>
            <p:ph idx="1"/>
          </p:nvPr>
        </p:nvSpPr>
        <p:spPr/>
        <p:txBody>
          <a:bodyPr/>
          <a:lstStyle/>
          <a:p>
            <a:pPr indent="408305" algn="just">
              <a:lnSpc>
                <a:spcPts val="2800"/>
              </a:lnSpc>
              <a:spcAft>
                <a:spcPts val="0"/>
              </a:spcAft>
            </a:pPr>
            <a:r>
              <a:rPr lang="en-US" altLang="zh-CN" sz="2800" b="1" dirty="0">
                <a:solidFill>
                  <a:srgbClr val="333333"/>
                </a:solidFill>
                <a:latin typeface="仿宋"/>
              </a:rPr>
              <a:t>3</a:t>
            </a:r>
            <a:r>
              <a:rPr lang="zh-CN" altLang="en-US" sz="2800" b="1" dirty="0">
                <a:solidFill>
                  <a:srgbClr val="333333"/>
                </a:solidFill>
                <a:latin typeface="仿宋"/>
              </a:rPr>
              <a:t>、适用范围是什么？</a:t>
            </a:r>
            <a:endParaRPr lang="zh-CN" altLang="en-US" sz="1600" dirty="0">
              <a:solidFill>
                <a:srgbClr val="333333"/>
              </a:solidFill>
              <a:latin typeface="Times New Roman"/>
            </a:endParaRPr>
          </a:p>
          <a:p>
            <a:pPr indent="406400" algn="just">
              <a:lnSpc>
                <a:spcPts val="2800"/>
              </a:lnSpc>
              <a:spcAft>
                <a:spcPts val="0"/>
              </a:spcAft>
            </a:pPr>
            <a:r>
              <a:rPr lang="zh-CN" altLang="en-US" sz="2800" dirty="0">
                <a:solidFill>
                  <a:srgbClr val="333333"/>
                </a:solidFill>
                <a:latin typeface="仿宋"/>
              </a:rPr>
              <a:t>解读：党的机关、人大机关、政协机关、监察机关、审判机关、检察机关、民主党派机关、行政执法机构和使用行政编制的群团组织机关使用财政性资金购买服务的，参照本办法执行。涉密政府购买服务项目的实施，按照国家有关规定执行。</a:t>
            </a:r>
            <a:endParaRPr lang="zh-CN" altLang="en-US" sz="1600" dirty="0">
              <a:solidFill>
                <a:srgbClr val="333333"/>
              </a:solidFill>
              <a:latin typeface="Times New Roman"/>
            </a:endParaRPr>
          </a:p>
          <a:p>
            <a:endParaRPr lang="zh-CN" altLang="en-US" dirty="0"/>
          </a:p>
        </p:txBody>
      </p:sp>
    </p:spTree>
    <p:extLst>
      <p:ext uri="{BB962C8B-B14F-4D97-AF65-F5344CB8AC3E}">
        <p14:creationId xmlns:p14="http://schemas.microsoft.com/office/powerpoint/2010/main" val="2341066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solidFill>
                  <a:srgbClr val="333333"/>
                </a:solidFill>
                <a:effectLst/>
                <a:latin typeface="Helvetica Neue"/>
              </a:rPr>
              <a:t/>
            </a:r>
            <a:br>
              <a:rPr lang="zh-CN" altLang="en-US" dirty="0" smtClean="0">
                <a:solidFill>
                  <a:srgbClr val="333333"/>
                </a:solidFill>
                <a:effectLst/>
                <a:latin typeface="Helvetica Neue"/>
              </a:rPr>
            </a:br>
            <a:endParaRPr lang="zh-CN" altLang="en-US" dirty="0"/>
          </a:p>
        </p:txBody>
      </p:sp>
      <p:sp>
        <p:nvSpPr>
          <p:cNvPr id="3" name="内容占位符 2"/>
          <p:cNvSpPr>
            <a:spLocks noGrp="1"/>
          </p:cNvSpPr>
          <p:nvPr>
            <p:ph idx="1"/>
          </p:nvPr>
        </p:nvSpPr>
        <p:spPr/>
        <p:txBody>
          <a:bodyPr/>
          <a:lstStyle/>
          <a:p>
            <a:pPr indent="408305" algn="just">
              <a:lnSpc>
                <a:spcPts val="2800"/>
              </a:lnSpc>
              <a:spcAft>
                <a:spcPts val="0"/>
              </a:spcAft>
            </a:pPr>
            <a:r>
              <a:rPr lang="en-US" altLang="zh-CN" sz="2800" b="1" dirty="0">
                <a:solidFill>
                  <a:srgbClr val="333333"/>
                </a:solidFill>
                <a:latin typeface="仿宋"/>
              </a:rPr>
              <a:t>4</a:t>
            </a:r>
            <a:r>
              <a:rPr lang="zh-CN" altLang="en-US" sz="2800" b="1" dirty="0">
                <a:solidFill>
                  <a:srgbClr val="333333"/>
                </a:solidFill>
                <a:latin typeface="仿宋"/>
              </a:rPr>
              <a:t>、从什么时候开始实施？</a:t>
            </a:r>
            <a:endParaRPr lang="zh-CN" altLang="en-US" sz="1600" dirty="0">
              <a:solidFill>
                <a:srgbClr val="333333"/>
              </a:solidFill>
              <a:latin typeface="Times New Roman"/>
            </a:endParaRPr>
          </a:p>
          <a:p>
            <a:pPr indent="406400" algn="just">
              <a:lnSpc>
                <a:spcPts val="2800"/>
              </a:lnSpc>
              <a:spcAft>
                <a:spcPts val="0"/>
              </a:spcAft>
            </a:pPr>
            <a:r>
              <a:rPr lang="zh-CN" altLang="en-US" sz="2800" dirty="0">
                <a:solidFill>
                  <a:srgbClr val="333333"/>
                </a:solidFill>
                <a:latin typeface="仿宋"/>
              </a:rPr>
              <a:t>解读：自</a:t>
            </a:r>
            <a:r>
              <a:rPr lang="en-US" altLang="zh-CN" sz="2800" dirty="0">
                <a:solidFill>
                  <a:srgbClr val="333333"/>
                </a:solidFill>
                <a:latin typeface="仿宋"/>
              </a:rPr>
              <a:t>2021</a:t>
            </a:r>
            <a:r>
              <a:rPr lang="zh-CN" altLang="en-US" sz="2800" dirty="0">
                <a:solidFill>
                  <a:srgbClr val="333333"/>
                </a:solidFill>
                <a:latin typeface="仿宋"/>
              </a:rPr>
              <a:t>年</a:t>
            </a:r>
            <a:r>
              <a:rPr lang="en-US" altLang="zh-CN" sz="2800" dirty="0">
                <a:solidFill>
                  <a:srgbClr val="333333"/>
                </a:solidFill>
                <a:latin typeface="仿宋"/>
              </a:rPr>
              <a:t>7</a:t>
            </a:r>
            <a:r>
              <a:rPr lang="zh-CN" altLang="en-US" sz="2800" dirty="0">
                <a:solidFill>
                  <a:srgbClr val="333333"/>
                </a:solidFill>
                <a:latin typeface="仿宋"/>
              </a:rPr>
              <a:t>月</a:t>
            </a:r>
            <a:r>
              <a:rPr lang="en-US" altLang="zh-CN" sz="2800" dirty="0">
                <a:solidFill>
                  <a:srgbClr val="333333"/>
                </a:solidFill>
                <a:latin typeface="仿宋"/>
              </a:rPr>
              <a:t>1</a:t>
            </a:r>
            <a:r>
              <a:rPr lang="zh-CN" altLang="en-US" sz="2800" dirty="0">
                <a:solidFill>
                  <a:srgbClr val="333333"/>
                </a:solidFill>
                <a:latin typeface="仿宋"/>
              </a:rPr>
              <a:t>日起施行，有效期为</a:t>
            </a:r>
            <a:r>
              <a:rPr lang="en-US" altLang="zh-CN" sz="2800" dirty="0">
                <a:solidFill>
                  <a:srgbClr val="333333"/>
                </a:solidFill>
                <a:latin typeface="仿宋"/>
              </a:rPr>
              <a:t>5</a:t>
            </a:r>
            <a:r>
              <a:rPr lang="zh-CN" altLang="en-US" sz="2800" dirty="0">
                <a:solidFill>
                  <a:srgbClr val="333333"/>
                </a:solidFill>
                <a:latin typeface="仿宋"/>
              </a:rPr>
              <a:t>年。</a:t>
            </a:r>
            <a:endParaRPr lang="zh-CN" altLang="en-US" sz="1600" dirty="0">
              <a:solidFill>
                <a:srgbClr val="333333"/>
              </a:solidFill>
              <a:latin typeface="Times New Roman"/>
            </a:endParaRPr>
          </a:p>
          <a:p>
            <a:endParaRPr lang="zh-CN" altLang="en-US" dirty="0"/>
          </a:p>
        </p:txBody>
      </p:sp>
    </p:spTree>
    <p:extLst>
      <p:ext uri="{BB962C8B-B14F-4D97-AF65-F5344CB8AC3E}">
        <p14:creationId xmlns:p14="http://schemas.microsoft.com/office/powerpoint/2010/main" val="10534037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1</TotalTime>
  <Words>537</Words>
  <Application>Microsoft Office PowerPoint</Application>
  <PresentationFormat>全屏显示(4:3)</PresentationFormat>
  <Paragraphs>16</Paragraphs>
  <Slides>5</Slides>
  <Notes>0</Notes>
  <HiddenSlides>0</HiddenSlides>
  <MMClips>0</MMClips>
  <ScaleCrop>false</ScaleCrop>
  <HeadingPairs>
    <vt:vector size="4" baseType="variant">
      <vt:variant>
        <vt:lpstr>主题</vt:lpstr>
      </vt:variant>
      <vt:variant>
        <vt:i4>1</vt:i4>
      </vt:variant>
      <vt:variant>
        <vt:lpstr>幻灯片标题</vt:lpstr>
      </vt:variant>
      <vt:variant>
        <vt:i4>5</vt:i4>
      </vt:variant>
    </vt:vector>
  </HeadingPairs>
  <TitlesOfParts>
    <vt:vector size="6" baseType="lpstr">
      <vt:lpstr>流畅</vt:lpstr>
      <vt:lpstr>关于《静安区政府购买服务实施办法》的政策解读</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关于《静安区政府购买服务实施办法》的政策解读</dc:title>
  <dc:creator>JACZ</dc:creator>
  <cp:lastModifiedBy>JACZ</cp:lastModifiedBy>
  <cp:revision>2</cp:revision>
  <dcterms:created xsi:type="dcterms:W3CDTF">2021-12-22T01:48:07Z</dcterms:created>
  <dcterms:modified xsi:type="dcterms:W3CDTF">2021-12-22T02:44:20Z</dcterms:modified>
</cp:coreProperties>
</file>