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31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1" r:id="rId14"/>
    <p:sldId id="267" r:id="rId15"/>
    <p:sldId id="268" r:id="rId16"/>
    <p:sldId id="269" r:id="rId17"/>
    <p:sldId id="272" r:id="rId18"/>
    <p:sldId id="273" r:id="rId19"/>
    <p:sldId id="275" r:id="rId20"/>
    <p:sldId id="277" r:id="rId21"/>
    <p:sldId id="278" r:id="rId22"/>
    <p:sldId id="279" r:id="rId23"/>
    <p:sldId id="280" r:id="rId24"/>
    <p:sldId id="283" r:id="rId25"/>
    <p:sldId id="284" r:id="rId26"/>
    <p:sldId id="282" r:id="rId27"/>
    <p:sldId id="285" r:id="rId28"/>
    <p:sldId id="286" r:id="rId29"/>
    <p:sldId id="287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tags" Target="tags/tag419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NULL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3.xml"/><Relationship Id="rId16" Type="http://schemas.openxmlformats.org/officeDocument/2006/relationships/tags" Target="../tags/tag155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image" Target="NULL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4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strator/AppData/Local/Temp/figmazip/slide_16bce9224e095727\datas\氛围图-6002&amp;6479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8"/>
            </p:custDataLst>
          </p:nvPr>
        </p:nvSpPr>
        <p:spPr>
          <a:xfrm>
            <a:off x="8864596" y="0"/>
            <a:ext cx="3327400" cy="6858000"/>
          </a:xfrm>
          <a:custGeom>
            <a:avLst/>
            <a:gdLst>
              <a:gd name="connisteX0" fmla="*/ 1758226 w 3327401"/>
              <a:gd name="connsiteY0" fmla="*/ 0 h 6858000"/>
              <a:gd name="connisteX1" fmla="*/ 3327401 w 3327401"/>
              <a:gd name="connsiteY1" fmla="*/ 0 h 6858000"/>
              <a:gd name="connisteX2" fmla="*/ 3327401 w 3327401"/>
              <a:gd name="connsiteY2" fmla="*/ 6858000 h 6858000"/>
              <a:gd name="connisteX3" fmla="*/ 0 w 3327401"/>
              <a:gd name="connsiteY3" fmla="*/ 6858000 h 6858000"/>
              <a:gd name="connisteX4" fmla="*/ 1758226 w 3327401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327401" h="6858000">
                <a:moveTo>
                  <a:pt x="1758227" y="0"/>
                </a:moveTo>
                <a:lnTo>
                  <a:pt x="3327401" y="0"/>
                </a:lnTo>
                <a:lnTo>
                  <a:pt x="3327401" y="6858000"/>
                </a:lnTo>
                <a:lnTo>
                  <a:pt x="0" y="6858000"/>
                </a:lnTo>
                <a:lnTo>
                  <a:pt x="17582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9"/>
            </p:custDataLst>
          </p:nvPr>
        </p:nvSpPr>
        <p:spPr>
          <a:xfrm>
            <a:off x="9924203" y="4114800"/>
            <a:ext cx="2267585" cy="2742565"/>
          </a:xfrm>
          <a:custGeom>
            <a:avLst/>
            <a:gdLst>
              <a:gd name="connisteX0" fmla="*/ 2267785 w 2267794"/>
              <a:gd name="connsiteY0" fmla="*/ 195937 h 2743172"/>
              <a:gd name="connisteX1" fmla="*/ 2267785 w 2267794"/>
              <a:gd name="connsiteY1" fmla="*/ 2743172 h 2743172"/>
              <a:gd name="connisteX2" fmla="*/ 502517 w 2267794"/>
              <a:gd name="connsiteY2" fmla="*/ 2743172 h 2743172"/>
              <a:gd name="connisteX3" fmla="*/ 10652 w 2267794"/>
              <a:gd name="connsiteY3" fmla="*/ 924888 h 2743172"/>
              <a:gd name="connisteX4" fmla="*/ 225481 w 2267794"/>
              <a:gd name="connsiteY4" fmla="*/ 551026 h 2743172"/>
              <a:gd name="connisteX5" fmla="*/ 2267785 w 2267794"/>
              <a:gd name="connsiteY5" fmla="*/ 0 h 2743172"/>
              <a:gd name="connisteX6" fmla="*/ 2267785 w 2267794"/>
              <a:gd name="connsiteY6" fmla="*/ 195937 h 27431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267794" h="2743173">
                <a:moveTo>
                  <a:pt x="2267785" y="195938"/>
                </a:moveTo>
                <a:lnTo>
                  <a:pt x="2267785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lnTo>
                  <a:pt x="2267785" y="195938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10"/>
            </p:custDataLst>
          </p:nvPr>
        </p:nvSpPr>
        <p:spPr>
          <a:xfrm>
            <a:off x="10545958" y="4648197"/>
            <a:ext cx="1645920" cy="2210435"/>
          </a:xfrm>
          <a:custGeom>
            <a:avLst/>
            <a:gdLst>
              <a:gd name="connisteX0" fmla="*/ 401430 w 1646038"/>
              <a:gd name="connsiteY0" fmla="*/ 2209803 h 2209803"/>
              <a:gd name="connisteX1" fmla="*/ 1646038 w 1646038"/>
              <a:gd name="connsiteY1" fmla="*/ 2209803 h 2209803"/>
              <a:gd name="connisteX2" fmla="*/ 1646038 w 1646038"/>
              <a:gd name="connsiteY2" fmla="*/ 1591056 h 2209803"/>
              <a:gd name="connisteX3" fmla="*/ 1646038 w 1646038"/>
              <a:gd name="connsiteY3" fmla="*/ 0 h 2209803"/>
              <a:gd name="connisteX4" fmla="*/ 226487 w 1646038"/>
              <a:gd name="connsiteY4" fmla="*/ 377766 h 2209803"/>
              <a:gd name="connisteX5" fmla="*/ 10469 w 1646038"/>
              <a:gd name="connsiteY5" fmla="*/ 751234 h 2209803"/>
              <a:gd name="connisteX6" fmla="*/ 401430 w 1646038"/>
              <a:gd name="connsiteY6" fmla="*/ 2209803 h 2209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646039" h="2209803">
                <a:moveTo>
                  <a:pt x="401431" y="2209803"/>
                </a:moveTo>
                <a:lnTo>
                  <a:pt x="1646039" y="2209803"/>
                </a:lnTo>
                <a:lnTo>
                  <a:pt x="1646039" y="1591056"/>
                </a:lnTo>
                <a:lnTo>
                  <a:pt x="1646039" y="0"/>
                </a:lnTo>
                <a:lnTo>
                  <a:pt x="226488" y="377766"/>
                </a:lnTo>
                <a:cubicBezTo>
                  <a:pt x="63606" y="421109"/>
                  <a:pt x="-33174" y="588426"/>
                  <a:pt x="10470" y="751234"/>
                </a:cubicBezTo>
                <a:lnTo>
                  <a:pt x="401431" y="220980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11"/>
            </p:custDataLst>
          </p:nvPr>
        </p:nvSpPr>
        <p:spPr>
          <a:xfrm>
            <a:off x="11166827" y="5168920"/>
            <a:ext cx="1024890" cy="1688465"/>
          </a:xfrm>
          <a:custGeom>
            <a:avLst/>
            <a:gdLst>
              <a:gd name="connisteX0" fmla="*/ 1025161 w 1025161"/>
              <a:gd name="connsiteY0" fmla="*/ 1689070 h 1689079"/>
              <a:gd name="connisteX1" fmla="*/ 301258 w 1025161"/>
              <a:gd name="connsiteY1" fmla="*/ 1689070 h 1689079"/>
              <a:gd name="connisteX2" fmla="*/ 10195 w 1025161"/>
              <a:gd name="connsiteY2" fmla="*/ 587950 h 1689079"/>
              <a:gd name="connisteX3" fmla="*/ 225463 w 1025161"/>
              <a:gd name="connsiteY3" fmla="*/ 215780 h 1689079"/>
              <a:gd name="connisteX4" fmla="*/ 1025161 w 1025161"/>
              <a:gd name="connsiteY4" fmla="*/ 0 h 1689079"/>
              <a:gd name="connisteX5" fmla="*/ 1025161 w 1025161"/>
              <a:gd name="connsiteY5" fmla="*/ 1689070 h 16890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025161" h="1689080">
                <a:moveTo>
                  <a:pt x="1025161" y="1689071"/>
                </a:moveTo>
                <a:lnTo>
                  <a:pt x="301258" y="1689071"/>
                </a:lnTo>
                <a:lnTo>
                  <a:pt x="10196" y="587950"/>
                </a:lnTo>
                <a:cubicBezTo>
                  <a:pt x="-32672" y="425800"/>
                  <a:pt x="63533" y="259479"/>
                  <a:pt x="225464" y="215780"/>
                </a:cubicBezTo>
                <a:lnTo>
                  <a:pt x="1025161" y="0"/>
                </a:lnTo>
                <a:lnTo>
                  <a:pt x="1025161" y="1689071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>
            <a:off x="0" y="6349996"/>
            <a:ext cx="508000" cy="508635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3"/>
            </p:custDataLst>
          </p:nvPr>
        </p:nvSpPr>
        <p:spPr>
          <a:xfrm>
            <a:off x="1015999" y="2425702"/>
            <a:ext cx="1574800" cy="50800"/>
          </a:xfrm>
          <a:custGeom>
            <a:avLst/>
            <a:gdLst>
              <a:gd name="connisteX0" fmla="*/ 0 w 1574797"/>
              <a:gd name="connsiteY0" fmla="*/ 25402 h 50804"/>
              <a:gd name="connisteX1" fmla="*/ 25402 w 1574797"/>
              <a:gd name="connsiteY1" fmla="*/ 0 h 50804"/>
              <a:gd name="connisteX2" fmla="*/ 1549395 w 1574797"/>
              <a:gd name="connsiteY2" fmla="*/ 0 h 50804"/>
              <a:gd name="connisteX3" fmla="*/ 1574797 w 1574797"/>
              <a:gd name="connsiteY3" fmla="*/ 25402 h 50804"/>
              <a:gd name="connisteX4" fmla="*/ 1574797 w 1574797"/>
              <a:gd name="connsiteY4" fmla="*/ 25402 h 50804"/>
              <a:gd name="connisteX5" fmla="*/ 1549395 w 1574797"/>
              <a:gd name="connsiteY5" fmla="*/ 50804 h 50804"/>
              <a:gd name="connisteX6" fmla="*/ 25402 w 1574797"/>
              <a:gd name="connsiteY6" fmla="*/ 50804 h 50804"/>
              <a:gd name="connisteX7" fmla="*/ 0 w 1574797"/>
              <a:gd name="connsiteY7" fmla="*/ 25402 h 50804"/>
              <a:gd name="connisteX8" fmla="*/ 0 w 1574797"/>
              <a:gd name="connsiteY8" fmla="*/ 25402 h 508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74798" h="50804">
                <a:moveTo>
                  <a:pt x="0" y="25402"/>
                </a:moveTo>
                <a:cubicBezTo>
                  <a:pt x="0" y="11375"/>
                  <a:pt x="11375" y="0"/>
                  <a:pt x="25402" y="0"/>
                </a:cubicBezTo>
                <a:lnTo>
                  <a:pt x="1549396" y="0"/>
                </a:lnTo>
                <a:cubicBezTo>
                  <a:pt x="1563432" y="0"/>
                  <a:pt x="1574798" y="11375"/>
                  <a:pt x="1574798" y="25402"/>
                </a:cubicBezTo>
                <a:lnTo>
                  <a:pt x="1574798" y="25402"/>
                </a:lnTo>
                <a:cubicBezTo>
                  <a:pt x="1574798" y="39429"/>
                  <a:pt x="1563432" y="50804"/>
                  <a:pt x="1549396" y="50804"/>
                </a:cubicBezTo>
                <a:lnTo>
                  <a:pt x="25402" y="50804"/>
                </a:lnTo>
                <a:cubicBezTo>
                  <a:pt x="11375" y="50804"/>
                  <a:pt x="0" y="39429"/>
                  <a:pt x="0" y="25402"/>
                </a:cubicBezTo>
                <a:lnTo>
                  <a:pt x="0" y="2540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  <p:custDataLst>
              <p:tags r:id="rId14"/>
            </p:custDataLst>
          </p:nvPr>
        </p:nvSpPr>
        <p:spPr>
          <a:xfrm>
            <a:off x="1015999" y="1892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 </a:t>
            </a:r>
            <a:endParaRPr lang="zh-CN" altLang="en-US" smtClean="0"/>
          </a:p>
        </p:txBody>
      </p:sp>
      <p:sp>
        <p:nvSpPr>
          <p:cNvPr id="6" name="标题 5"/>
          <p:cNvSpPr>
            <a:spLocks noGrp="1"/>
          </p:cNvSpPr>
          <p:nvPr>
            <p:ph type="ctrTitle" idx="14" hasCustomPrompt="1"/>
            <p:custDataLst>
              <p:tags r:id="rId15"/>
            </p:custDataLst>
          </p:nvPr>
        </p:nvSpPr>
        <p:spPr>
          <a:xfrm>
            <a:off x="1015999" y="2794004"/>
            <a:ext cx="8572500" cy="2095503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高校毕业论文答辩
通用模板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5" hasCustomPrompt="1"/>
            <p:custDataLst>
              <p:tags r:id="rId16"/>
            </p:custDataLst>
          </p:nvPr>
        </p:nvSpPr>
        <p:spPr>
          <a:xfrm>
            <a:off x="1015999" y="5321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12191365" cy="3937000"/>
          </a:xfrm>
          <a:custGeom>
            <a:avLst/>
            <a:gdLst>
              <a:gd name="connisteX0" fmla="*/ 0 w 12191996"/>
              <a:gd name="connsiteY0" fmla="*/ 0 h 3937004"/>
              <a:gd name="connisteX1" fmla="*/ 12191996 w 12191996"/>
              <a:gd name="connsiteY1" fmla="*/ 1252682 h 3937004"/>
              <a:gd name="connisteX2" fmla="*/ 12191996 w 12191996"/>
              <a:gd name="connsiteY2" fmla="*/ 3937004 h 3937004"/>
              <a:gd name="connisteX3" fmla="*/ 0 w 12191996"/>
              <a:gd name="connsiteY3" fmla="*/ 3937004 h 3937004"/>
              <a:gd name="connisteX4" fmla="*/ 0 w 12191996"/>
              <a:gd name="connsiteY4" fmla="*/ 0 h 39370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2191997" h="3937004">
                <a:moveTo>
                  <a:pt x="0" y="0"/>
                </a:moveTo>
                <a:lnTo>
                  <a:pt x="12191997" y="1252682"/>
                </a:lnTo>
                <a:lnTo>
                  <a:pt x="12191997" y="3937004"/>
                </a:lnTo>
                <a:lnTo>
                  <a:pt x="0" y="3937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7313015" y="27"/>
            <a:ext cx="4612640" cy="2362200"/>
          </a:xfrm>
          <a:custGeom>
            <a:avLst/>
            <a:gdLst>
              <a:gd name="connisteX0" fmla="*/ 4612325 w 4612315"/>
              <a:gd name="connsiteY0" fmla="*/ 0 h 2362379"/>
              <a:gd name="connisteX1" fmla="*/ 3339745 w 4612315"/>
              <a:gd name="connsiteY1" fmla="*/ 2209647 h 2362379"/>
              <a:gd name="connisteX2" fmla="*/ 2923208 w 4612315"/>
              <a:gd name="connsiteY2" fmla="*/ 2321497 h 2362379"/>
              <a:gd name="connisteX3" fmla="*/ 152448 w 4612315"/>
              <a:gd name="connsiteY3" fmla="*/ 721790 h 2362379"/>
              <a:gd name="connisteX4" fmla="*/ 41221 w 4612315"/>
              <a:gd name="connsiteY4" fmla="*/ 304842 h 2362379"/>
              <a:gd name="connisteX5" fmla="*/ 218120 w 4612315"/>
              <a:gd name="connsiteY5" fmla="*/ 0 h 2362379"/>
              <a:gd name="connisteX6" fmla="*/ 4612325 w 4612315"/>
              <a:gd name="connsiteY6" fmla="*/ 0 h 23623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612316" h="2362380">
                <a:moveTo>
                  <a:pt x="4612325" y="0"/>
                </a:moveTo>
                <a:lnTo>
                  <a:pt x="3339745" y="2209648"/>
                </a:lnTo>
                <a:cubicBezTo>
                  <a:pt x="3255666" y="2355632"/>
                  <a:pt x="3069110" y="2405722"/>
                  <a:pt x="2923209" y="2321497"/>
                </a:cubicBezTo>
                <a:lnTo>
                  <a:pt x="152449" y="721791"/>
                </a:lnTo>
                <a:cubicBezTo>
                  <a:pt x="6437" y="637492"/>
                  <a:pt x="-43397" y="450671"/>
                  <a:pt x="41221" y="304843"/>
                </a:cubicBezTo>
                <a:lnTo>
                  <a:pt x="218121" y="0"/>
                </a:lnTo>
                <a:lnTo>
                  <a:pt x="461232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8006011" y="27"/>
            <a:ext cx="3335655" cy="1668145"/>
          </a:xfrm>
          <a:custGeom>
            <a:avLst/>
            <a:gdLst>
              <a:gd name="connisteX0" fmla="*/ 3335118 w 3335127"/>
              <a:gd name="connsiteY0" fmla="*/ 0 h 1668523"/>
              <a:gd name="connisteX1" fmla="*/ 2460879 w 3335127"/>
              <a:gd name="connsiteY1" fmla="*/ 1515947 h 1668523"/>
              <a:gd name="connisteX2" fmla="*/ 2044442 w 3335127"/>
              <a:gd name="connsiteY2" fmla="*/ 1627632 h 1668523"/>
              <a:gd name="connisteX3" fmla="*/ 152448 w 3335127"/>
              <a:gd name="connsiteY3" fmla="*/ 535298 h 1668523"/>
              <a:gd name="connisteX4" fmla="*/ 40672 w 3335127"/>
              <a:gd name="connsiteY4" fmla="*/ 119301 h 1668523"/>
              <a:gd name="connisteX5" fmla="*/ 109325 w 3335127"/>
              <a:gd name="connsiteY5" fmla="*/ 0 h 1668523"/>
              <a:gd name="connisteX6" fmla="*/ 3335118 w 3335127"/>
              <a:gd name="connsiteY6" fmla="*/ 0 h 16685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335128" h="1668524">
                <a:moveTo>
                  <a:pt x="3335119" y="0"/>
                </a:moveTo>
                <a:lnTo>
                  <a:pt x="2460879" y="1515947"/>
                </a:lnTo>
                <a:cubicBezTo>
                  <a:pt x="2376754" y="1661821"/>
                  <a:pt x="2190281" y="1711830"/>
                  <a:pt x="2044443" y="1627632"/>
                </a:cubicBezTo>
                <a:lnTo>
                  <a:pt x="152449" y="535299"/>
                </a:lnTo>
                <a:cubicBezTo>
                  <a:pt x="6812" y="451211"/>
                  <a:pt x="-43205" y="265057"/>
                  <a:pt x="40673" y="119302"/>
                </a:cubicBezTo>
                <a:lnTo>
                  <a:pt x="109326" y="0"/>
                </a:lnTo>
                <a:lnTo>
                  <a:pt x="3335119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5"/>
            </p:custDataLst>
          </p:nvPr>
        </p:nvSpPr>
        <p:spPr>
          <a:xfrm>
            <a:off x="8677967" y="0"/>
            <a:ext cx="2078355" cy="974725"/>
          </a:xfrm>
          <a:custGeom>
            <a:avLst/>
            <a:gdLst>
              <a:gd name="connisteX0" fmla="*/ 1603107 w 2078924"/>
              <a:gd name="connsiteY0" fmla="*/ 822566 h 974805"/>
              <a:gd name="connisteX1" fmla="*/ 2078924 w 2078924"/>
              <a:gd name="connsiteY1" fmla="*/ 0 h 974805"/>
              <a:gd name="connisteX2" fmla="*/ 1025024 w 2078924"/>
              <a:gd name="connsiteY2" fmla="*/ 0 h 974805"/>
              <a:gd name="connisteX3" fmla="*/ 34235 w 2078924"/>
              <a:gd name="connsiteY3" fmla="*/ 27 h 974805"/>
              <a:gd name="connisteX4" fmla="*/ 112260 w 2078924"/>
              <a:gd name="connsiteY4" fmla="*/ 313492 h 974805"/>
              <a:gd name="connisteX5" fmla="*/ 1186863 w 2078924"/>
              <a:gd name="connsiteY5" fmla="*/ 933913 h 974805"/>
              <a:gd name="connisteX6" fmla="*/ 1603107 w 2078924"/>
              <a:gd name="connsiteY6" fmla="*/ 822566 h 9748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078925" h="974805">
                <a:moveTo>
                  <a:pt x="1603108" y="822567"/>
                </a:moveTo>
                <a:lnTo>
                  <a:pt x="2078925" y="0"/>
                </a:lnTo>
                <a:lnTo>
                  <a:pt x="1025024" y="0"/>
                </a:lnTo>
                <a:lnTo>
                  <a:pt x="34235" y="27"/>
                </a:lnTo>
                <a:cubicBezTo>
                  <a:pt x="-33202" y="107753"/>
                  <a:pt x="2185" y="249942"/>
                  <a:pt x="112261" y="313493"/>
                </a:cubicBezTo>
                <a:lnTo>
                  <a:pt x="1186864" y="933913"/>
                </a:lnTo>
                <a:cubicBezTo>
                  <a:pt x="1332564" y="1018029"/>
                  <a:pt x="1518855" y="968194"/>
                  <a:pt x="1603108" y="822567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C:/Users/Administrator/AppData/Local/Temp/figmazip/slide_d9c135ed2e17f6dd\datas\氛围图-6002&amp;64867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609600" y="1218565"/>
            <a:ext cx="3377565" cy="50292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9"/>
            </p:custDataLst>
          </p:nvPr>
        </p:nvSpPr>
        <p:spPr>
          <a:xfrm>
            <a:off x="3987799" y="1219197"/>
            <a:ext cx="7595235" cy="5029200"/>
          </a:xfrm>
          <a:custGeom>
            <a:avLst/>
            <a:gdLst>
              <a:gd name="connisteX0" fmla="*/ 0 w 7594604"/>
              <a:gd name="connsiteY0" fmla="*/ 0 h 5029200"/>
              <a:gd name="connisteX1" fmla="*/ 7391396 w 7594604"/>
              <a:gd name="connsiteY1" fmla="*/ 0 h 5029200"/>
              <a:gd name="connisteX2" fmla="*/ 7594604 w 7594604"/>
              <a:gd name="connsiteY2" fmla="*/ 203197 h 5029200"/>
              <a:gd name="connisteX3" fmla="*/ 7594604 w 7594604"/>
              <a:gd name="connsiteY3" fmla="*/ 4826002 h 5029200"/>
              <a:gd name="connisteX4" fmla="*/ 7391396 w 7594604"/>
              <a:gd name="connsiteY4" fmla="*/ 5029200 h 5029200"/>
              <a:gd name="connisteX5" fmla="*/ 0 w 7594604"/>
              <a:gd name="connsiteY5" fmla="*/ 5029200 h 5029200"/>
              <a:gd name="connisteX6" fmla="*/ 0 w 7594604"/>
              <a:gd name="connsiteY6" fmla="*/ 0 h 502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594604" h="5029200">
                <a:moveTo>
                  <a:pt x="0" y="0"/>
                </a:moveTo>
                <a:lnTo>
                  <a:pt x="7391397" y="0"/>
                </a:lnTo>
                <a:cubicBezTo>
                  <a:pt x="7503630" y="0"/>
                  <a:pt x="7594604" y="90974"/>
                  <a:pt x="7594604" y="203198"/>
                </a:cubicBezTo>
                <a:lnTo>
                  <a:pt x="7594604" y="4826002"/>
                </a:lnTo>
                <a:cubicBezTo>
                  <a:pt x="7594604" y="4938226"/>
                  <a:pt x="7503630" y="5029200"/>
                  <a:pt x="7391397" y="5029200"/>
                </a:cubicBez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2997202" y="2743200"/>
            <a:ext cx="1866900" cy="1866900"/>
          </a:xfrm>
          <a:prstGeom prst="ellipse">
            <a:avLst/>
          </a:prstGeom>
          <a:solidFill>
            <a:schemeClr val="accent1"/>
          </a:solidFill>
          <a:ln w="47625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3" hasCustomPrompt="1"/>
            <p:custDataLst>
              <p:tags r:id="rId14"/>
            </p:custDataLst>
          </p:nvPr>
        </p:nvSpPr>
        <p:spPr>
          <a:xfrm>
            <a:off x="3397252" y="3014420"/>
            <a:ext cx="1206496" cy="1350688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标题 14"/>
          <p:cNvSpPr>
            <a:spLocks noGrp="1"/>
          </p:cNvSpPr>
          <p:nvPr>
            <p:ph type="ctrTitle" idx="14" hasCustomPrompt="1"/>
            <p:custDataLst>
              <p:tags r:id="rId15"/>
            </p:custDataLst>
          </p:nvPr>
        </p:nvSpPr>
        <p:spPr>
          <a:xfrm>
            <a:off x="5537204" y="3124203"/>
            <a:ext cx="4851404" cy="1219197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04000"/>
              </a:lnSpc>
              <a:buNone/>
              <a:defRPr sz="4800" b="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C:/Users/Administrator/AppData/Local/Temp/figmazip/slide_61be7466cc40d4ab\datas\氛围图-6002&amp;64584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825502" y="2019297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825502" y="1549396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strator/AppData/Local/Temp/figmazip/slide_16bce9224e095727\datas\氛围图-6002&amp;6479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8"/>
            </p:custDataLst>
          </p:nvPr>
        </p:nvSpPr>
        <p:spPr>
          <a:xfrm>
            <a:off x="8864596" y="0"/>
            <a:ext cx="3327400" cy="6858000"/>
          </a:xfrm>
          <a:custGeom>
            <a:avLst/>
            <a:gdLst>
              <a:gd name="connisteX0" fmla="*/ 1758226 w 3327401"/>
              <a:gd name="connsiteY0" fmla="*/ 0 h 6858000"/>
              <a:gd name="connisteX1" fmla="*/ 3327401 w 3327401"/>
              <a:gd name="connsiteY1" fmla="*/ 0 h 6858000"/>
              <a:gd name="connisteX2" fmla="*/ 3327401 w 3327401"/>
              <a:gd name="connsiteY2" fmla="*/ 6858000 h 6858000"/>
              <a:gd name="connisteX3" fmla="*/ 0 w 3327401"/>
              <a:gd name="connsiteY3" fmla="*/ 6858000 h 6858000"/>
              <a:gd name="connisteX4" fmla="*/ 1758226 w 3327401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327401" h="6858000">
                <a:moveTo>
                  <a:pt x="1758227" y="0"/>
                </a:moveTo>
                <a:lnTo>
                  <a:pt x="3327401" y="0"/>
                </a:lnTo>
                <a:lnTo>
                  <a:pt x="3327401" y="6858000"/>
                </a:lnTo>
                <a:lnTo>
                  <a:pt x="0" y="6858000"/>
                </a:lnTo>
                <a:lnTo>
                  <a:pt x="17582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9"/>
            </p:custDataLst>
          </p:nvPr>
        </p:nvSpPr>
        <p:spPr>
          <a:xfrm>
            <a:off x="9924203" y="4114800"/>
            <a:ext cx="2267585" cy="2742565"/>
          </a:xfrm>
          <a:custGeom>
            <a:avLst/>
            <a:gdLst>
              <a:gd name="connisteX0" fmla="*/ 2267785 w 2267794"/>
              <a:gd name="connsiteY0" fmla="*/ 195937 h 2743172"/>
              <a:gd name="connisteX1" fmla="*/ 2267785 w 2267794"/>
              <a:gd name="connsiteY1" fmla="*/ 2743172 h 2743172"/>
              <a:gd name="connisteX2" fmla="*/ 502517 w 2267794"/>
              <a:gd name="connsiteY2" fmla="*/ 2743172 h 2743172"/>
              <a:gd name="connisteX3" fmla="*/ 10652 w 2267794"/>
              <a:gd name="connsiteY3" fmla="*/ 924888 h 2743172"/>
              <a:gd name="connisteX4" fmla="*/ 225481 w 2267794"/>
              <a:gd name="connsiteY4" fmla="*/ 551026 h 2743172"/>
              <a:gd name="connisteX5" fmla="*/ 2267785 w 2267794"/>
              <a:gd name="connsiteY5" fmla="*/ 0 h 2743172"/>
              <a:gd name="connisteX6" fmla="*/ 2267785 w 2267794"/>
              <a:gd name="connsiteY6" fmla="*/ 195937 h 27431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267794" h="2743173">
                <a:moveTo>
                  <a:pt x="2267785" y="195938"/>
                </a:moveTo>
                <a:lnTo>
                  <a:pt x="2267785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lnTo>
                  <a:pt x="2267785" y="195938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10"/>
            </p:custDataLst>
          </p:nvPr>
        </p:nvSpPr>
        <p:spPr>
          <a:xfrm>
            <a:off x="10545958" y="4648197"/>
            <a:ext cx="1645920" cy="2210435"/>
          </a:xfrm>
          <a:custGeom>
            <a:avLst/>
            <a:gdLst>
              <a:gd name="connisteX0" fmla="*/ 401430 w 1646038"/>
              <a:gd name="connsiteY0" fmla="*/ 2209803 h 2209803"/>
              <a:gd name="connisteX1" fmla="*/ 1646038 w 1646038"/>
              <a:gd name="connsiteY1" fmla="*/ 2209803 h 2209803"/>
              <a:gd name="connisteX2" fmla="*/ 1646038 w 1646038"/>
              <a:gd name="connsiteY2" fmla="*/ 1591056 h 2209803"/>
              <a:gd name="connisteX3" fmla="*/ 1646038 w 1646038"/>
              <a:gd name="connsiteY3" fmla="*/ 0 h 2209803"/>
              <a:gd name="connisteX4" fmla="*/ 226487 w 1646038"/>
              <a:gd name="connsiteY4" fmla="*/ 377766 h 2209803"/>
              <a:gd name="connisteX5" fmla="*/ 10469 w 1646038"/>
              <a:gd name="connsiteY5" fmla="*/ 751234 h 2209803"/>
              <a:gd name="connisteX6" fmla="*/ 401430 w 1646038"/>
              <a:gd name="connsiteY6" fmla="*/ 2209803 h 2209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646039" h="2209803">
                <a:moveTo>
                  <a:pt x="401431" y="2209803"/>
                </a:moveTo>
                <a:lnTo>
                  <a:pt x="1646039" y="2209803"/>
                </a:lnTo>
                <a:lnTo>
                  <a:pt x="1646039" y="1591056"/>
                </a:lnTo>
                <a:lnTo>
                  <a:pt x="1646039" y="0"/>
                </a:lnTo>
                <a:lnTo>
                  <a:pt x="226488" y="377766"/>
                </a:lnTo>
                <a:cubicBezTo>
                  <a:pt x="63606" y="421109"/>
                  <a:pt x="-33174" y="588426"/>
                  <a:pt x="10470" y="751234"/>
                </a:cubicBezTo>
                <a:lnTo>
                  <a:pt x="401431" y="220980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11"/>
            </p:custDataLst>
          </p:nvPr>
        </p:nvSpPr>
        <p:spPr>
          <a:xfrm>
            <a:off x="11166827" y="5168920"/>
            <a:ext cx="1024890" cy="1688465"/>
          </a:xfrm>
          <a:custGeom>
            <a:avLst/>
            <a:gdLst>
              <a:gd name="connisteX0" fmla="*/ 1025161 w 1025161"/>
              <a:gd name="connsiteY0" fmla="*/ 1689070 h 1689079"/>
              <a:gd name="connisteX1" fmla="*/ 301258 w 1025161"/>
              <a:gd name="connsiteY1" fmla="*/ 1689070 h 1689079"/>
              <a:gd name="connisteX2" fmla="*/ 10195 w 1025161"/>
              <a:gd name="connsiteY2" fmla="*/ 587950 h 1689079"/>
              <a:gd name="connisteX3" fmla="*/ 225463 w 1025161"/>
              <a:gd name="connsiteY3" fmla="*/ 215780 h 1689079"/>
              <a:gd name="connisteX4" fmla="*/ 1025161 w 1025161"/>
              <a:gd name="connsiteY4" fmla="*/ 0 h 1689079"/>
              <a:gd name="connisteX5" fmla="*/ 1025161 w 1025161"/>
              <a:gd name="connsiteY5" fmla="*/ 1689070 h 16890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025161" h="1689080">
                <a:moveTo>
                  <a:pt x="1025161" y="1689071"/>
                </a:moveTo>
                <a:lnTo>
                  <a:pt x="301258" y="1689071"/>
                </a:lnTo>
                <a:lnTo>
                  <a:pt x="10196" y="587950"/>
                </a:lnTo>
                <a:cubicBezTo>
                  <a:pt x="-32672" y="425800"/>
                  <a:pt x="63533" y="259479"/>
                  <a:pt x="225464" y="215780"/>
                </a:cubicBezTo>
                <a:lnTo>
                  <a:pt x="1025161" y="0"/>
                </a:lnTo>
                <a:lnTo>
                  <a:pt x="1025161" y="1689071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>
            <a:off x="0" y="6349996"/>
            <a:ext cx="508000" cy="508635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3"/>
            </p:custDataLst>
          </p:nvPr>
        </p:nvSpPr>
        <p:spPr>
          <a:xfrm>
            <a:off x="1015999" y="2425702"/>
            <a:ext cx="1574800" cy="50800"/>
          </a:xfrm>
          <a:custGeom>
            <a:avLst/>
            <a:gdLst>
              <a:gd name="connisteX0" fmla="*/ 0 w 1574797"/>
              <a:gd name="connsiteY0" fmla="*/ 25402 h 50804"/>
              <a:gd name="connisteX1" fmla="*/ 25402 w 1574797"/>
              <a:gd name="connsiteY1" fmla="*/ 0 h 50804"/>
              <a:gd name="connisteX2" fmla="*/ 1549395 w 1574797"/>
              <a:gd name="connsiteY2" fmla="*/ 0 h 50804"/>
              <a:gd name="connisteX3" fmla="*/ 1574797 w 1574797"/>
              <a:gd name="connsiteY3" fmla="*/ 25402 h 50804"/>
              <a:gd name="connisteX4" fmla="*/ 1574797 w 1574797"/>
              <a:gd name="connsiteY4" fmla="*/ 25402 h 50804"/>
              <a:gd name="connisteX5" fmla="*/ 1549395 w 1574797"/>
              <a:gd name="connsiteY5" fmla="*/ 50804 h 50804"/>
              <a:gd name="connisteX6" fmla="*/ 25402 w 1574797"/>
              <a:gd name="connsiteY6" fmla="*/ 50804 h 50804"/>
              <a:gd name="connisteX7" fmla="*/ 0 w 1574797"/>
              <a:gd name="connsiteY7" fmla="*/ 25402 h 50804"/>
              <a:gd name="connisteX8" fmla="*/ 0 w 1574797"/>
              <a:gd name="connsiteY8" fmla="*/ 25402 h 508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74798" h="50804">
                <a:moveTo>
                  <a:pt x="0" y="25402"/>
                </a:moveTo>
                <a:cubicBezTo>
                  <a:pt x="0" y="11375"/>
                  <a:pt x="11375" y="0"/>
                  <a:pt x="25402" y="0"/>
                </a:cubicBezTo>
                <a:lnTo>
                  <a:pt x="1549396" y="0"/>
                </a:lnTo>
                <a:cubicBezTo>
                  <a:pt x="1563432" y="0"/>
                  <a:pt x="1574798" y="11375"/>
                  <a:pt x="1574798" y="25402"/>
                </a:cubicBezTo>
                <a:lnTo>
                  <a:pt x="1574798" y="25402"/>
                </a:lnTo>
                <a:cubicBezTo>
                  <a:pt x="1574798" y="39429"/>
                  <a:pt x="1563432" y="50804"/>
                  <a:pt x="1549396" y="50804"/>
                </a:cubicBezTo>
                <a:lnTo>
                  <a:pt x="25402" y="50804"/>
                </a:lnTo>
                <a:cubicBezTo>
                  <a:pt x="11375" y="50804"/>
                  <a:pt x="0" y="39429"/>
                  <a:pt x="0" y="25402"/>
                </a:cubicBezTo>
                <a:lnTo>
                  <a:pt x="0" y="2540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  <p:custDataLst>
              <p:tags r:id="rId14"/>
            </p:custDataLst>
          </p:nvPr>
        </p:nvSpPr>
        <p:spPr>
          <a:xfrm>
            <a:off x="1015999" y="1892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 </a:t>
            </a:r>
            <a:endParaRPr lang="zh-CN" altLang="en-US" smtClean="0"/>
          </a:p>
        </p:txBody>
      </p:sp>
      <p:sp>
        <p:nvSpPr>
          <p:cNvPr id="6" name="标题 5"/>
          <p:cNvSpPr>
            <a:spLocks noGrp="1"/>
          </p:cNvSpPr>
          <p:nvPr>
            <p:ph type="ctrTitle" idx="14" hasCustomPrompt="1"/>
            <p:custDataLst>
              <p:tags r:id="rId15"/>
            </p:custDataLst>
          </p:nvPr>
        </p:nvSpPr>
        <p:spPr>
          <a:xfrm>
            <a:off x="1015999" y="2794004"/>
            <a:ext cx="8572500" cy="2095503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高校毕业论文答辩
通用模板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5" hasCustomPrompt="1"/>
            <p:custDataLst>
              <p:tags r:id="rId16"/>
            </p:custDataLst>
          </p:nvPr>
        </p:nvSpPr>
        <p:spPr>
          <a:xfrm>
            <a:off x="1015999" y="5321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12191365" cy="3937000"/>
          </a:xfrm>
          <a:custGeom>
            <a:avLst/>
            <a:gdLst>
              <a:gd name="connisteX0" fmla="*/ 0 w 12191996"/>
              <a:gd name="connsiteY0" fmla="*/ 0 h 3937004"/>
              <a:gd name="connisteX1" fmla="*/ 12191996 w 12191996"/>
              <a:gd name="connsiteY1" fmla="*/ 1252682 h 3937004"/>
              <a:gd name="connisteX2" fmla="*/ 12191996 w 12191996"/>
              <a:gd name="connsiteY2" fmla="*/ 3937004 h 3937004"/>
              <a:gd name="connisteX3" fmla="*/ 0 w 12191996"/>
              <a:gd name="connsiteY3" fmla="*/ 3937004 h 3937004"/>
              <a:gd name="connisteX4" fmla="*/ 0 w 12191996"/>
              <a:gd name="connsiteY4" fmla="*/ 0 h 39370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2191997" h="3937004">
                <a:moveTo>
                  <a:pt x="0" y="0"/>
                </a:moveTo>
                <a:lnTo>
                  <a:pt x="12191997" y="1252682"/>
                </a:lnTo>
                <a:lnTo>
                  <a:pt x="12191997" y="3937004"/>
                </a:lnTo>
                <a:lnTo>
                  <a:pt x="0" y="3937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7313015" y="27"/>
            <a:ext cx="4612640" cy="2362200"/>
          </a:xfrm>
          <a:custGeom>
            <a:avLst/>
            <a:gdLst>
              <a:gd name="connisteX0" fmla="*/ 4612325 w 4612315"/>
              <a:gd name="connsiteY0" fmla="*/ 0 h 2362379"/>
              <a:gd name="connisteX1" fmla="*/ 3339745 w 4612315"/>
              <a:gd name="connsiteY1" fmla="*/ 2209647 h 2362379"/>
              <a:gd name="connisteX2" fmla="*/ 2923208 w 4612315"/>
              <a:gd name="connsiteY2" fmla="*/ 2321497 h 2362379"/>
              <a:gd name="connisteX3" fmla="*/ 152448 w 4612315"/>
              <a:gd name="connsiteY3" fmla="*/ 721790 h 2362379"/>
              <a:gd name="connisteX4" fmla="*/ 41221 w 4612315"/>
              <a:gd name="connsiteY4" fmla="*/ 304842 h 2362379"/>
              <a:gd name="connisteX5" fmla="*/ 218120 w 4612315"/>
              <a:gd name="connsiteY5" fmla="*/ 0 h 2362379"/>
              <a:gd name="connisteX6" fmla="*/ 4612325 w 4612315"/>
              <a:gd name="connsiteY6" fmla="*/ 0 h 23623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612316" h="2362380">
                <a:moveTo>
                  <a:pt x="4612325" y="0"/>
                </a:moveTo>
                <a:lnTo>
                  <a:pt x="3339745" y="2209648"/>
                </a:lnTo>
                <a:cubicBezTo>
                  <a:pt x="3255666" y="2355632"/>
                  <a:pt x="3069110" y="2405722"/>
                  <a:pt x="2923209" y="2321497"/>
                </a:cubicBezTo>
                <a:lnTo>
                  <a:pt x="152449" y="721791"/>
                </a:lnTo>
                <a:cubicBezTo>
                  <a:pt x="6437" y="637492"/>
                  <a:pt x="-43397" y="450671"/>
                  <a:pt x="41221" y="304843"/>
                </a:cubicBezTo>
                <a:lnTo>
                  <a:pt x="218121" y="0"/>
                </a:lnTo>
                <a:lnTo>
                  <a:pt x="461232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8006011" y="27"/>
            <a:ext cx="3335655" cy="1668145"/>
          </a:xfrm>
          <a:custGeom>
            <a:avLst/>
            <a:gdLst>
              <a:gd name="connisteX0" fmla="*/ 3335118 w 3335127"/>
              <a:gd name="connsiteY0" fmla="*/ 0 h 1668523"/>
              <a:gd name="connisteX1" fmla="*/ 2460879 w 3335127"/>
              <a:gd name="connsiteY1" fmla="*/ 1515947 h 1668523"/>
              <a:gd name="connisteX2" fmla="*/ 2044442 w 3335127"/>
              <a:gd name="connsiteY2" fmla="*/ 1627632 h 1668523"/>
              <a:gd name="connisteX3" fmla="*/ 152448 w 3335127"/>
              <a:gd name="connsiteY3" fmla="*/ 535298 h 1668523"/>
              <a:gd name="connisteX4" fmla="*/ 40672 w 3335127"/>
              <a:gd name="connsiteY4" fmla="*/ 119301 h 1668523"/>
              <a:gd name="connisteX5" fmla="*/ 109325 w 3335127"/>
              <a:gd name="connsiteY5" fmla="*/ 0 h 1668523"/>
              <a:gd name="connisteX6" fmla="*/ 3335118 w 3335127"/>
              <a:gd name="connsiteY6" fmla="*/ 0 h 16685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335128" h="1668524">
                <a:moveTo>
                  <a:pt x="3335119" y="0"/>
                </a:moveTo>
                <a:lnTo>
                  <a:pt x="2460879" y="1515947"/>
                </a:lnTo>
                <a:cubicBezTo>
                  <a:pt x="2376754" y="1661821"/>
                  <a:pt x="2190281" y="1711830"/>
                  <a:pt x="2044443" y="1627632"/>
                </a:cubicBezTo>
                <a:lnTo>
                  <a:pt x="152449" y="535299"/>
                </a:lnTo>
                <a:cubicBezTo>
                  <a:pt x="6812" y="451211"/>
                  <a:pt x="-43205" y="265057"/>
                  <a:pt x="40673" y="119302"/>
                </a:cubicBezTo>
                <a:lnTo>
                  <a:pt x="109326" y="0"/>
                </a:lnTo>
                <a:lnTo>
                  <a:pt x="3335119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5"/>
            </p:custDataLst>
          </p:nvPr>
        </p:nvSpPr>
        <p:spPr>
          <a:xfrm>
            <a:off x="8677967" y="0"/>
            <a:ext cx="2078355" cy="974725"/>
          </a:xfrm>
          <a:custGeom>
            <a:avLst/>
            <a:gdLst>
              <a:gd name="connisteX0" fmla="*/ 1603107 w 2078924"/>
              <a:gd name="connsiteY0" fmla="*/ 822566 h 974805"/>
              <a:gd name="connisteX1" fmla="*/ 2078924 w 2078924"/>
              <a:gd name="connsiteY1" fmla="*/ 0 h 974805"/>
              <a:gd name="connisteX2" fmla="*/ 1025024 w 2078924"/>
              <a:gd name="connsiteY2" fmla="*/ 0 h 974805"/>
              <a:gd name="connisteX3" fmla="*/ 34235 w 2078924"/>
              <a:gd name="connsiteY3" fmla="*/ 27 h 974805"/>
              <a:gd name="connisteX4" fmla="*/ 112260 w 2078924"/>
              <a:gd name="connsiteY4" fmla="*/ 313492 h 974805"/>
              <a:gd name="connisteX5" fmla="*/ 1186863 w 2078924"/>
              <a:gd name="connsiteY5" fmla="*/ 933913 h 974805"/>
              <a:gd name="connisteX6" fmla="*/ 1603107 w 2078924"/>
              <a:gd name="connsiteY6" fmla="*/ 822566 h 9748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078925" h="974805">
                <a:moveTo>
                  <a:pt x="1603108" y="822567"/>
                </a:moveTo>
                <a:lnTo>
                  <a:pt x="2078925" y="0"/>
                </a:lnTo>
                <a:lnTo>
                  <a:pt x="1025024" y="0"/>
                </a:lnTo>
                <a:lnTo>
                  <a:pt x="34235" y="27"/>
                </a:lnTo>
                <a:cubicBezTo>
                  <a:pt x="-33202" y="107753"/>
                  <a:pt x="2185" y="249942"/>
                  <a:pt x="112261" y="313493"/>
                </a:cubicBezTo>
                <a:lnTo>
                  <a:pt x="1186864" y="933913"/>
                </a:lnTo>
                <a:cubicBezTo>
                  <a:pt x="1332564" y="1018029"/>
                  <a:pt x="1518855" y="968194"/>
                  <a:pt x="1603108" y="822567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C:/Users/Administrator/AppData/Local/Temp/figmazip/slide_d9c135ed2e17f6dd\datas\氛围图-6002&amp;64867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609600" y="1218565"/>
            <a:ext cx="3377565" cy="50292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9"/>
            </p:custDataLst>
          </p:nvPr>
        </p:nvSpPr>
        <p:spPr>
          <a:xfrm>
            <a:off x="3987799" y="1219197"/>
            <a:ext cx="7595235" cy="5029200"/>
          </a:xfrm>
          <a:custGeom>
            <a:avLst/>
            <a:gdLst>
              <a:gd name="connisteX0" fmla="*/ 0 w 7594604"/>
              <a:gd name="connsiteY0" fmla="*/ 0 h 5029200"/>
              <a:gd name="connisteX1" fmla="*/ 7391396 w 7594604"/>
              <a:gd name="connsiteY1" fmla="*/ 0 h 5029200"/>
              <a:gd name="connisteX2" fmla="*/ 7594604 w 7594604"/>
              <a:gd name="connsiteY2" fmla="*/ 203197 h 5029200"/>
              <a:gd name="connisteX3" fmla="*/ 7594604 w 7594604"/>
              <a:gd name="connsiteY3" fmla="*/ 4826002 h 5029200"/>
              <a:gd name="connisteX4" fmla="*/ 7391396 w 7594604"/>
              <a:gd name="connsiteY4" fmla="*/ 5029200 h 5029200"/>
              <a:gd name="connisteX5" fmla="*/ 0 w 7594604"/>
              <a:gd name="connsiteY5" fmla="*/ 5029200 h 5029200"/>
              <a:gd name="connisteX6" fmla="*/ 0 w 7594604"/>
              <a:gd name="connsiteY6" fmla="*/ 0 h 502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594604" h="5029200">
                <a:moveTo>
                  <a:pt x="0" y="0"/>
                </a:moveTo>
                <a:lnTo>
                  <a:pt x="7391397" y="0"/>
                </a:lnTo>
                <a:cubicBezTo>
                  <a:pt x="7503630" y="0"/>
                  <a:pt x="7594604" y="90974"/>
                  <a:pt x="7594604" y="203198"/>
                </a:cubicBezTo>
                <a:lnTo>
                  <a:pt x="7594604" y="4826002"/>
                </a:lnTo>
                <a:cubicBezTo>
                  <a:pt x="7594604" y="4938226"/>
                  <a:pt x="7503630" y="5029200"/>
                  <a:pt x="7391397" y="5029200"/>
                </a:cubicBez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2997202" y="2743200"/>
            <a:ext cx="1866900" cy="1866900"/>
          </a:xfrm>
          <a:prstGeom prst="ellipse">
            <a:avLst/>
          </a:prstGeom>
          <a:solidFill>
            <a:schemeClr val="accent1"/>
          </a:solidFill>
          <a:ln w="47625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3" hasCustomPrompt="1"/>
            <p:custDataLst>
              <p:tags r:id="rId14"/>
            </p:custDataLst>
          </p:nvPr>
        </p:nvSpPr>
        <p:spPr>
          <a:xfrm>
            <a:off x="3397252" y="3014420"/>
            <a:ext cx="1206496" cy="1350688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标题 14"/>
          <p:cNvSpPr>
            <a:spLocks noGrp="1"/>
          </p:cNvSpPr>
          <p:nvPr>
            <p:ph type="ctrTitle" idx="14" hasCustomPrompt="1"/>
            <p:custDataLst>
              <p:tags r:id="rId15"/>
            </p:custDataLst>
          </p:nvPr>
        </p:nvSpPr>
        <p:spPr>
          <a:xfrm>
            <a:off x="5537204" y="3124203"/>
            <a:ext cx="4851404" cy="1219197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04000"/>
              </a:lnSpc>
              <a:buNone/>
              <a:defRPr sz="4800" b="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C:/Users/Administrator/AppData/Local/Temp/figmazip/slide_61be7466cc40d4ab\datas\氛围图-6002&amp;64584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825502" y="2019297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825502" y="1549396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18" Type="http://schemas.openxmlformats.org/officeDocument/2006/relationships/tags" Target="../tags/tag22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image" Target="../media/image5.png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image" Target="NULL" TargetMode="External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tags" Target="../tags/tag3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57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tags" Target="../tags/tag34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379.xml"/><Relationship Id="rId11" Type="http://schemas.openxmlformats.org/officeDocument/2006/relationships/tags" Target="../tags/tag378.xml"/><Relationship Id="rId10" Type="http://schemas.openxmlformats.org/officeDocument/2006/relationships/tags" Target="../tags/tag377.xml"/><Relationship Id="rId1" Type="http://schemas.openxmlformats.org/officeDocument/2006/relationships/tags" Target="../tags/tag36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385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84.xml"/><Relationship Id="rId1" Type="http://schemas.openxmlformats.org/officeDocument/2006/relationships/tags" Target="../tags/tag38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2" Type="http://schemas.openxmlformats.org/officeDocument/2006/relationships/slideLayout" Target="../slideLayouts/slideLayout23.xml"/><Relationship Id="rId21" Type="http://schemas.openxmlformats.org/officeDocument/2006/relationships/tags" Target="../tags/tag246.xml"/><Relationship Id="rId20" Type="http://schemas.openxmlformats.org/officeDocument/2006/relationships/tags" Target="../tags/tag245.xml"/><Relationship Id="rId2" Type="http://schemas.openxmlformats.org/officeDocument/2006/relationships/tags" Target="../tags/tag227.xml"/><Relationship Id="rId19" Type="http://schemas.openxmlformats.org/officeDocument/2006/relationships/tags" Target="../tags/tag244.xml"/><Relationship Id="rId18" Type="http://schemas.openxmlformats.org/officeDocument/2006/relationships/tags" Target="../tags/tag243.xml"/><Relationship Id="rId17" Type="http://schemas.openxmlformats.org/officeDocument/2006/relationships/tags" Target="../tags/tag242.xml"/><Relationship Id="rId16" Type="http://schemas.openxmlformats.org/officeDocument/2006/relationships/tags" Target="../tags/tag241.xml"/><Relationship Id="rId15" Type="http://schemas.openxmlformats.org/officeDocument/2006/relationships/tags" Target="../tags/tag240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tags" Target="../tags/tag22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90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395.xml"/><Relationship Id="rId10" Type="http://schemas.openxmlformats.org/officeDocument/2006/relationships/tags" Target="../tags/tag394.xml"/><Relationship Id="rId1" Type="http://schemas.openxmlformats.org/officeDocument/2006/relationships/tags" Target="../tags/tag38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97.xml"/><Relationship Id="rId12" Type="http://schemas.openxmlformats.org/officeDocument/2006/relationships/slideLayout" Target="../slideLayouts/slideLayout30.xml"/><Relationship Id="rId11" Type="http://schemas.openxmlformats.org/officeDocument/2006/relationships/tags" Target="../tags/tag402.xml"/><Relationship Id="rId10" Type="http://schemas.openxmlformats.org/officeDocument/2006/relationships/tags" Target="../tags/tag401.xml"/><Relationship Id="rId1" Type="http://schemas.openxmlformats.org/officeDocument/2006/relationships/tags" Target="../tags/tag39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07.xml"/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04.xml"/><Relationship Id="rId12" Type="http://schemas.openxmlformats.org/officeDocument/2006/relationships/slideLayout" Target="../slideLayouts/slideLayout30.xml"/><Relationship Id="rId11" Type="http://schemas.openxmlformats.org/officeDocument/2006/relationships/tags" Target="../tags/tag409.xml"/><Relationship Id="rId10" Type="http://schemas.openxmlformats.org/officeDocument/2006/relationships/tags" Target="../tags/tag408.xml"/><Relationship Id="rId1" Type="http://schemas.openxmlformats.org/officeDocument/2006/relationships/tags" Target="../tags/tag40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tags" Target="../tags/tag412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tags" Target="../tags/tag415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tags" Target="../tags/tag418.xml"/><Relationship Id="rId4" Type="http://schemas.openxmlformats.org/officeDocument/2006/relationships/image" Target="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17.xml"/><Relationship Id="rId1" Type="http://schemas.openxmlformats.org/officeDocument/2006/relationships/tags" Target="../tags/tag41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image" Target="NULL" TargetMode="Externa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image" Target="../media/image5.png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image" Target="NULL" TargetMode="External"/><Relationship Id="rId2" Type="http://schemas.openxmlformats.org/officeDocument/2006/relationships/image" Target="../media/image6.png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271.xml"/><Relationship Id="rId14" Type="http://schemas.openxmlformats.org/officeDocument/2006/relationships/tags" Target="../tags/tag270.xml"/><Relationship Id="rId13" Type="http://schemas.openxmlformats.org/officeDocument/2006/relationships/tags" Target="../tags/tag269.xml"/><Relationship Id="rId12" Type="http://schemas.openxmlformats.org/officeDocument/2006/relationships/tags" Target="../tags/tag268.xml"/><Relationship Id="rId11" Type="http://schemas.openxmlformats.org/officeDocument/2006/relationships/tags" Target="../tags/tag267.xml"/><Relationship Id="rId10" Type="http://schemas.openxmlformats.org/officeDocument/2006/relationships/tags" Target="../tags/tag266.xml"/><Relationship Id="rId1" Type="http://schemas.openxmlformats.org/officeDocument/2006/relationships/tags" Target="../tags/tag26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image" Target="NULL" TargetMode="Externa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288.xml"/><Relationship Id="rId22" Type="http://schemas.openxmlformats.org/officeDocument/2006/relationships/tags" Target="../tags/tag287.xml"/><Relationship Id="rId21" Type="http://schemas.openxmlformats.org/officeDocument/2006/relationships/tags" Target="../tags/tag286.xml"/><Relationship Id="rId20" Type="http://schemas.openxmlformats.org/officeDocument/2006/relationships/tags" Target="../tags/tag285.xml"/><Relationship Id="rId2" Type="http://schemas.openxmlformats.org/officeDocument/2006/relationships/image" Target="../media/image6.png"/><Relationship Id="rId19" Type="http://schemas.openxmlformats.org/officeDocument/2006/relationships/tags" Target="../tags/tag284.xml"/><Relationship Id="rId18" Type="http://schemas.openxmlformats.org/officeDocument/2006/relationships/tags" Target="../tags/tag283.xml"/><Relationship Id="rId17" Type="http://schemas.openxmlformats.org/officeDocument/2006/relationships/tags" Target="../tags/tag282.xml"/><Relationship Id="rId16" Type="http://schemas.openxmlformats.org/officeDocument/2006/relationships/tags" Target="../tags/tag281.xml"/><Relationship Id="rId15" Type="http://schemas.openxmlformats.org/officeDocument/2006/relationships/image" Target="../media/image10.svg"/><Relationship Id="rId14" Type="http://schemas.openxmlformats.org/officeDocument/2006/relationships/image" Target="../media/image9.png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tags" Target="../tags/tag27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image" Target="NULL" TargetMode="External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98.xml"/><Relationship Id="rId11" Type="http://schemas.openxmlformats.org/officeDocument/2006/relationships/tags" Target="../tags/tag297.xml"/><Relationship Id="rId10" Type="http://schemas.openxmlformats.org/officeDocument/2006/relationships/tags" Target="../tags/tag296.xml"/><Relationship Id="rId1" Type="http://schemas.openxmlformats.org/officeDocument/2006/relationships/tags" Target="../tags/tag28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image" Target="NULL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311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29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" Type="http://schemas.openxmlformats.org/officeDocument/2006/relationships/image" Target="NULL" TargetMode="Externa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331.xml"/><Relationship Id="rId21" Type="http://schemas.openxmlformats.org/officeDocument/2006/relationships/tags" Target="../tags/tag330.xml"/><Relationship Id="rId20" Type="http://schemas.openxmlformats.org/officeDocument/2006/relationships/tags" Target="../tags/tag329.xml"/><Relationship Id="rId2" Type="http://schemas.openxmlformats.org/officeDocument/2006/relationships/image" Target="../media/image6.png"/><Relationship Id="rId19" Type="http://schemas.openxmlformats.org/officeDocument/2006/relationships/tags" Target="../tags/tag328.xml"/><Relationship Id="rId18" Type="http://schemas.openxmlformats.org/officeDocument/2006/relationships/tags" Target="../tags/tag327.xml"/><Relationship Id="rId17" Type="http://schemas.openxmlformats.org/officeDocument/2006/relationships/tags" Target="../tags/tag326.xml"/><Relationship Id="rId16" Type="http://schemas.openxmlformats.org/officeDocument/2006/relationships/tags" Target="../tags/tag325.xml"/><Relationship Id="rId15" Type="http://schemas.openxmlformats.org/officeDocument/2006/relationships/tags" Target="../tags/tag324.xml"/><Relationship Id="rId14" Type="http://schemas.openxmlformats.org/officeDocument/2006/relationships/tags" Target="../tags/tag323.xml"/><Relationship Id="rId13" Type="http://schemas.openxmlformats.org/officeDocument/2006/relationships/tags" Target="../tags/tag322.xml"/><Relationship Id="rId12" Type="http://schemas.openxmlformats.org/officeDocument/2006/relationships/tags" Target="../tags/tag321.xml"/><Relationship Id="rId11" Type="http://schemas.openxmlformats.org/officeDocument/2006/relationships/tags" Target="../tags/tag320.xml"/><Relationship Id="rId10" Type="http://schemas.openxmlformats.org/officeDocument/2006/relationships/tags" Target="../tags/tag319.xml"/><Relationship Id="rId1" Type="http://schemas.openxmlformats.org/officeDocument/2006/relationships/tags" Target="../tags/tag3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2025/01/</a:t>
            </a:r>
            <a:r>
              <a:rPr lang="en-US" altLang="zh-CN"/>
              <a:t>15</a:t>
            </a:r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141605" y="2794000"/>
            <a:ext cx="9479915" cy="2095500"/>
          </a:xfrm>
        </p:spPr>
        <p:txBody>
          <a:bodyPr/>
          <a:p>
            <a:r>
              <a:rPr lang="zh-CN" altLang="en-US" sz="4100"/>
              <a:t>上海市静安区人民政府天目西路街道2024年度政府信息公开工作年度报告</a:t>
            </a:r>
            <a:endParaRPr lang="zh-CN" altLang="en-US" sz="41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52855" y="1844675"/>
            <a:ext cx="9951720" cy="278447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p>
            <a:pPr marL="0" indent="4064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主动公开途径包括：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上海静安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”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门户网站：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http://www.jingan.gov.cn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；区档案馆政府信息集中查阅（受理）点，地址：灵石路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169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号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楼；街道社区事务受理服务中心政府信息便民查阅点公共查阅点查询，地址：沪太路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150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号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楼， 电话：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36392197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；通过社区报、居民区黑板报、电子公告栏和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LED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屏幕发布各类民生和社区建设的政策信息；通过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品质天目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”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微信公众号、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天目西路街道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仿宋_GB2312" panose="02010609030101010101" charset="-122"/>
              </a:rPr>
              <a:t>”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</a:rPr>
              <a:t>微博发布便民类信息。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5537200" y="3124200"/>
            <a:ext cx="5447665" cy="1219200"/>
          </a:xfrm>
        </p:spPr>
        <p:txBody>
          <a:bodyPr/>
          <a:p>
            <a:r>
              <a:rPr lang="zh-CN" altLang="en-US" sz="3800"/>
              <a:t>主动公开政府信息情况</a:t>
            </a:r>
            <a:endParaRPr lang="zh-CN" altLang="en-US" sz="38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AppData/Local/Temp/figmazip/slide_1afffcf9184b8c7e\datas\氛围图-6002&amp;39612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规章与行政规范性文件情况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C:/Users/Administrator/AppData/Roaming/Kingsoft/office6/wppai/figma_res\loading_bg.png"/>
          <p:cNvPicPr preferRelativeResize="0">
            <a:picLocks noChangeAspect="1"/>
          </p:cNvPicPr>
          <p:nvPr>
            <p:custDataLst>
              <p:tags r:id="rId6"/>
            </p:custDataLst>
          </p:nvPr>
        </p:nvPicPr>
        <p:blipFill>
          <a:blip r:embed="rId7" r:link="rId3"/>
          <a:stretch>
            <a:fillRect/>
          </a:stretch>
        </p:blipFill>
        <p:spPr>
          <a:xfrm>
            <a:off x="609603" y="1828800"/>
            <a:ext cx="6933565" cy="4418965"/>
          </a:xfrm>
          <a:custGeom>
            <a:avLst/>
            <a:gdLst>
              <a:gd name="connisteX0" fmla="*/ 0 w 6934196"/>
              <a:gd name="connsiteY0" fmla="*/ 203197 h 4419596"/>
              <a:gd name="connisteX1" fmla="*/ 203197 w 6934196"/>
              <a:gd name="connsiteY1" fmla="*/ 0 h 4419596"/>
              <a:gd name="connisteX2" fmla="*/ 6934196 w 6934196"/>
              <a:gd name="connsiteY2" fmla="*/ 0 h 4419596"/>
              <a:gd name="connisteX3" fmla="*/ 6934196 w 6934196"/>
              <a:gd name="connsiteY3" fmla="*/ 4419596 h 4419596"/>
              <a:gd name="connisteX4" fmla="*/ 203197 w 6934196"/>
              <a:gd name="connsiteY4" fmla="*/ 4419596 h 4419596"/>
              <a:gd name="connisteX5" fmla="*/ 0 w 6934196"/>
              <a:gd name="connsiteY5" fmla="*/ 4216398 h 4419596"/>
              <a:gd name="connisteX6" fmla="*/ 0 w 6934196"/>
              <a:gd name="connsiteY6" fmla="*/ 203197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197" h="4419597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6934197" y="0"/>
                </a:lnTo>
                <a:lnTo>
                  <a:pt x="6934197" y="4419597"/>
                </a:lnTo>
                <a:lnTo>
                  <a:pt x="203198" y="4419597"/>
                </a:lnTo>
                <a:cubicBezTo>
                  <a:pt x="90974" y="4419597"/>
                  <a:pt x="0" y="4328632"/>
                  <a:pt x="0" y="4216399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7" r:link="rId3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8" name="任意多边形 7"/>
          <p:cNvSpPr/>
          <p:nvPr>
            <p:custDataLst>
              <p:tags r:id="rId8"/>
            </p:custDataLst>
          </p:nvPr>
        </p:nvSpPr>
        <p:spPr>
          <a:xfrm>
            <a:off x="3114040" y="1828800"/>
            <a:ext cx="4038600" cy="4418965"/>
          </a:xfrm>
          <a:custGeom>
            <a:avLst/>
            <a:gdLst>
              <a:gd name="connisteX0" fmla="*/ 0 w 4038603"/>
              <a:gd name="connsiteY0" fmla="*/ 0 h 4419596"/>
              <a:gd name="connisteX1" fmla="*/ 3835395 w 4038603"/>
              <a:gd name="connsiteY1" fmla="*/ 0 h 4419596"/>
              <a:gd name="connisteX2" fmla="*/ 4038603 w 4038603"/>
              <a:gd name="connsiteY2" fmla="*/ 203197 h 4419596"/>
              <a:gd name="connisteX3" fmla="*/ 4038603 w 4038603"/>
              <a:gd name="connsiteY3" fmla="*/ 4216398 h 4419596"/>
              <a:gd name="connisteX4" fmla="*/ 3835395 w 4038603"/>
              <a:gd name="connsiteY4" fmla="*/ 4419596 h 4419596"/>
              <a:gd name="connisteX5" fmla="*/ 0 w 4038603"/>
              <a:gd name="connsiteY5" fmla="*/ 4419596 h 4419596"/>
              <a:gd name="connisteX6" fmla="*/ 0 w 4038603"/>
              <a:gd name="connsiteY6" fmla="*/ 0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3" h="4419597">
                <a:moveTo>
                  <a:pt x="0" y="0"/>
                </a:moveTo>
                <a:lnTo>
                  <a:pt x="3835396" y="0"/>
                </a:lnTo>
                <a:cubicBezTo>
                  <a:pt x="3947629" y="0"/>
                  <a:pt x="4038603" y="90974"/>
                  <a:pt x="4038603" y="203198"/>
                </a:cubicBezTo>
                <a:lnTo>
                  <a:pt x="4038603" y="4216399"/>
                </a:lnTo>
                <a:cubicBezTo>
                  <a:pt x="4038603" y="4328632"/>
                  <a:pt x="3947629" y="4419597"/>
                  <a:pt x="3835396" y="4419597"/>
                </a:cubicBezTo>
                <a:lnTo>
                  <a:pt x="0" y="44195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449955" y="2487930"/>
            <a:ext cx="3200400" cy="2946400"/>
            <a:chOff x="12600" y="4040"/>
            <a:chExt cx="5040" cy="4640"/>
          </a:xfrm>
        </p:grpSpPr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12600" y="4040"/>
              <a:ext cx="50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年度规章制发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12600" y="4920"/>
              <a:ext cx="50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本年规章制发量为0，废止量为0，现行有效规章同样为0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12600" y="6840"/>
              <a:ext cx="50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行政规范性文件管理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12600" y="7720"/>
              <a:ext cx="50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本年行政规范性文件发布0件，废止0件，当前有效数量也为0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1"/>
          <p:cNvSpPr/>
          <p:nvPr>
            <p:custDataLst>
              <p:tags r:id="rId1"/>
            </p:custDataLst>
          </p:nvPr>
        </p:nvSpPr>
        <p:spPr>
          <a:xfrm>
            <a:off x="7492996" y="0"/>
            <a:ext cx="4699000" cy="6858000"/>
          </a:xfrm>
          <a:custGeom>
            <a:avLst/>
            <a:gdLst>
              <a:gd name="connisteX0" fmla="*/ 2482998 w 4699001"/>
              <a:gd name="connsiteY0" fmla="*/ 0 h 6858000"/>
              <a:gd name="connisteX1" fmla="*/ 4699001 w 4699001"/>
              <a:gd name="connsiteY1" fmla="*/ 0 h 6858000"/>
              <a:gd name="connisteX2" fmla="*/ 4699001 w 4699001"/>
              <a:gd name="connsiteY2" fmla="*/ 6858000 h 6858000"/>
              <a:gd name="connisteX3" fmla="*/ 0 w 4699001"/>
              <a:gd name="connsiteY3" fmla="*/ 6858000 h 6858000"/>
              <a:gd name="connisteX4" fmla="*/ 2482998 w 4699001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699001" h="6858000">
                <a:moveTo>
                  <a:pt x="2482998" y="0"/>
                </a:moveTo>
                <a:lnTo>
                  <a:pt x="4699001" y="0"/>
                </a:lnTo>
                <a:lnTo>
                  <a:pt x="4699001" y="6858000"/>
                </a:lnTo>
                <a:lnTo>
                  <a:pt x="0" y="6858000"/>
                </a:lnTo>
                <a:lnTo>
                  <a:pt x="248299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9924184" y="4114800"/>
            <a:ext cx="2267585" cy="2742565"/>
          </a:xfrm>
          <a:custGeom>
            <a:avLst/>
            <a:gdLst>
              <a:gd name="connisteX0" fmla="*/ 2267785 w 2267812"/>
              <a:gd name="connsiteY0" fmla="*/ 0 h 2743172"/>
              <a:gd name="connisteX1" fmla="*/ 2267812 w 2267812"/>
              <a:gd name="connsiteY1" fmla="*/ 2743172 h 2743172"/>
              <a:gd name="connisteX2" fmla="*/ 502517 w 2267812"/>
              <a:gd name="connsiteY2" fmla="*/ 2743172 h 2743172"/>
              <a:gd name="connisteX3" fmla="*/ 10652 w 2267812"/>
              <a:gd name="connsiteY3" fmla="*/ 924888 h 2743172"/>
              <a:gd name="connisteX4" fmla="*/ 225481 w 2267812"/>
              <a:gd name="connsiteY4" fmla="*/ 551026 h 2743172"/>
              <a:gd name="connisteX5" fmla="*/ 2267785 w 2267812"/>
              <a:gd name="connsiteY5" fmla="*/ 0 h 27431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267813" h="2743173">
                <a:moveTo>
                  <a:pt x="2267785" y="0"/>
                </a:moveTo>
                <a:lnTo>
                  <a:pt x="2267813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>
            <a:off x="10545958" y="4648197"/>
            <a:ext cx="1645920" cy="2209800"/>
          </a:xfrm>
          <a:custGeom>
            <a:avLst/>
            <a:gdLst>
              <a:gd name="connisteX0" fmla="*/ 1646038 w 1646038"/>
              <a:gd name="connsiteY0" fmla="*/ 2209803 h 2209793"/>
              <a:gd name="connisteX1" fmla="*/ 401430 w 1646038"/>
              <a:gd name="connsiteY1" fmla="*/ 2209803 h 2209793"/>
              <a:gd name="connisteX2" fmla="*/ 10469 w 1646038"/>
              <a:gd name="connsiteY2" fmla="*/ 751234 h 2209793"/>
              <a:gd name="connisteX3" fmla="*/ 226487 w 1646038"/>
              <a:gd name="connsiteY3" fmla="*/ 377775 h 2209793"/>
              <a:gd name="connisteX4" fmla="*/ 1646038 w 1646038"/>
              <a:gd name="connsiteY4" fmla="*/ 0 h 2209793"/>
              <a:gd name="connisteX5" fmla="*/ 1646038 w 1646038"/>
              <a:gd name="connsiteY5" fmla="*/ 1575310 h 2209793"/>
              <a:gd name="connisteX6" fmla="*/ 1646038 w 1646038"/>
              <a:gd name="connsiteY6" fmla="*/ 2209803 h 220979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646039" h="2209794">
                <a:moveTo>
                  <a:pt x="1646039" y="2209803"/>
                </a:moveTo>
                <a:lnTo>
                  <a:pt x="401431" y="2209803"/>
                </a:lnTo>
                <a:lnTo>
                  <a:pt x="10470" y="751234"/>
                </a:lnTo>
                <a:cubicBezTo>
                  <a:pt x="-33165" y="588435"/>
                  <a:pt x="63606" y="421118"/>
                  <a:pt x="226488" y="377775"/>
                </a:cubicBezTo>
                <a:lnTo>
                  <a:pt x="1646039" y="0"/>
                </a:lnTo>
                <a:lnTo>
                  <a:pt x="1646039" y="1575310"/>
                </a:lnTo>
                <a:lnTo>
                  <a:pt x="1646039" y="220980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11166845" y="5168902"/>
            <a:ext cx="1024890" cy="1689100"/>
          </a:xfrm>
          <a:custGeom>
            <a:avLst/>
            <a:gdLst>
              <a:gd name="connisteX0" fmla="*/ 301267 w 1025152"/>
              <a:gd name="connsiteY0" fmla="*/ 1689097 h 1689097"/>
              <a:gd name="connisteX1" fmla="*/ 1025152 w 1025152"/>
              <a:gd name="connsiteY1" fmla="*/ 1689097 h 1689097"/>
              <a:gd name="connisteX2" fmla="*/ 1025152 w 1025152"/>
              <a:gd name="connsiteY2" fmla="*/ 0 h 1689097"/>
              <a:gd name="connisteX3" fmla="*/ 225463 w 1025152"/>
              <a:gd name="connsiteY3" fmla="*/ 215780 h 1689097"/>
              <a:gd name="connisteX4" fmla="*/ 10195 w 1025152"/>
              <a:gd name="connsiteY4" fmla="*/ 587950 h 1689097"/>
              <a:gd name="connisteX5" fmla="*/ 301267 w 1025152"/>
              <a:gd name="connsiteY5" fmla="*/ 1689097 h 16890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025152" h="1689098">
                <a:moveTo>
                  <a:pt x="301267" y="1689098"/>
                </a:moveTo>
                <a:lnTo>
                  <a:pt x="1025152" y="1689098"/>
                </a:lnTo>
                <a:lnTo>
                  <a:pt x="1025152" y="0"/>
                </a:lnTo>
                <a:lnTo>
                  <a:pt x="225464" y="215780"/>
                </a:lnTo>
                <a:cubicBezTo>
                  <a:pt x="63533" y="259479"/>
                  <a:pt x="-32672" y="425790"/>
                  <a:pt x="10196" y="587950"/>
                </a:cubicBezTo>
                <a:lnTo>
                  <a:pt x="301267" y="1689098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09600" y="609600"/>
            <a:ext cx="6226175" cy="152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行政许可处理决定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98500" y="1592580"/>
            <a:ext cx="3479800" cy="304800"/>
            <a:chOff x="960" y="9360"/>
            <a:chExt cx="5480" cy="480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960" y="9360"/>
              <a:ext cx="80" cy="479"/>
            </a:xfrm>
            <a:custGeom>
              <a:avLst/>
              <a:gdLst>
                <a:gd name="connisteX0" fmla="*/ 0 w 50804"/>
                <a:gd name="connsiteY0" fmla="*/ 25402 h 304796"/>
                <a:gd name="connisteX1" fmla="*/ 25402 w 50804"/>
                <a:gd name="connsiteY1" fmla="*/ 0 h 304796"/>
                <a:gd name="connisteX2" fmla="*/ 25402 w 50804"/>
                <a:gd name="connsiteY2" fmla="*/ 0 h 304796"/>
                <a:gd name="connisteX3" fmla="*/ 50804 w 50804"/>
                <a:gd name="connsiteY3" fmla="*/ 25402 h 304796"/>
                <a:gd name="connisteX4" fmla="*/ 50804 w 50804"/>
                <a:gd name="connsiteY4" fmla="*/ 279404 h 304796"/>
                <a:gd name="connisteX5" fmla="*/ 25402 w 50804"/>
                <a:gd name="connsiteY5" fmla="*/ 304796 h 304796"/>
                <a:gd name="connisteX6" fmla="*/ 25402 w 50804"/>
                <a:gd name="connsiteY6" fmla="*/ 304796 h 304796"/>
                <a:gd name="connisteX7" fmla="*/ 0 w 50804"/>
                <a:gd name="connsiteY7" fmla="*/ 279404 h 304796"/>
                <a:gd name="connisteX8" fmla="*/ 0 w 50804"/>
                <a:gd name="connsiteY8" fmla="*/ 25402 h 3047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304797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279404"/>
                  </a:lnTo>
                  <a:cubicBezTo>
                    <a:pt x="50804" y="293431"/>
                    <a:pt x="39429" y="304797"/>
                    <a:pt x="25402" y="304797"/>
                  </a:cubicBezTo>
                  <a:lnTo>
                    <a:pt x="25402" y="304797"/>
                  </a:lnTo>
                  <a:cubicBezTo>
                    <a:pt x="11375" y="304797"/>
                    <a:pt x="0" y="293431"/>
                    <a:pt x="0" y="279404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00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1200" y="9360"/>
              <a:ext cx="524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本年行政许可处理决定数量为0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609600" y="2133600"/>
            <a:ext cx="6313805" cy="152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行政处罚与强制处理决定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850897" y="3366138"/>
            <a:ext cx="6985001" cy="6096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25000"/>
              </a:lnSpc>
            </a:pPr>
            <a:r>
              <a: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本年行政处罚处理决定数量为399，行政强制处理决定数量为3</a:t>
            </a:r>
            <a:endParaRPr lang="zh-CN" altLang="en-US" sz="16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10"/>
            </p:custDataLst>
          </p:nvPr>
        </p:nvSpPr>
        <p:spPr>
          <a:xfrm>
            <a:off x="758828" y="3429000"/>
            <a:ext cx="50800" cy="304165"/>
          </a:xfrm>
          <a:custGeom>
            <a:avLst/>
            <a:gdLst>
              <a:gd name="connisteX0" fmla="*/ 0 w 50804"/>
              <a:gd name="connsiteY0" fmla="*/ 25402 h 304796"/>
              <a:gd name="connisteX1" fmla="*/ 25402 w 50804"/>
              <a:gd name="connsiteY1" fmla="*/ 0 h 304796"/>
              <a:gd name="connisteX2" fmla="*/ 25402 w 50804"/>
              <a:gd name="connsiteY2" fmla="*/ 0 h 304796"/>
              <a:gd name="connisteX3" fmla="*/ 50804 w 50804"/>
              <a:gd name="connsiteY3" fmla="*/ 25402 h 304796"/>
              <a:gd name="connisteX4" fmla="*/ 50804 w 50804"/>
              <a:gd name="connsiteY4" fmla="*/ 279404 h 304796"/>
              <a:gd name="connisteX5" fmla="*/ 25402 w 50804"/>
              <a:gd name="connsiteY5" fmla="*/ 304796 h 304796"/>
              <a:gd name="connisteX6" fmla="*/ 25402 w 50804"/>
              <a:gd name="connsiteY6" fmla="*/ 304796 h 304796"/>
              <a:gd name="connisteX7" fmla="*/ 0 w 50804"/>
              <a:gd name="connsiteY7" fmla="*/ 279404 h 304796"/>
              <a:gd name="connisteX8" fmla="*/ 0 w 50804"/>
              <a:gd name="connsiteY8" fmla="*/ 25402 h 304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4" h="304797">
                <a:moveTo>
                  <a:pt x="0" y="25402"/>
                </a:moveTo>
                <a:cubicBezTo>
                  <a:pt x="0" y="11375"/>
                  <a:pt x="11375" y="0"/>
                  <a:pt x="25402" y="0"/>
                </a:cubicBezTo>
                <a:lnTo>
                  <a:pt x="25402" y="0"/>
                </a:lnTo>
                <a:cubicBezTo>
                  <a:pt x="39429" y="0"/>
                  <a:pt x="50804" y="11375"/>
                  <a:pt x="50804" y="25402"/>
                </a:cubicBezTo>
                <a:lnTo>
                  <a:pt x="50804" y="279404"/>
                </a:lnTo>
                <a:cubicBezTo>
                  <a:pt x="50804" y="293431"/>
                  <a:pt x="39429" y="304797"/>
                  <a:pt x="25402" y="304797"/>
                </a:cubicBezTo>
                <a:lnTo>
                  <a:pt x="25402" y="304797"/>
                </a:lnTo>
                <a:cubicBezTo>
                  <a:pt x="11375" y="304797"/>
                  <a:pt x="0" y="293431"/>
                  <a:pt x="0" y="279404"/>
                </a:cubicBezTo>
                <a:lnTo>
                  <a:pt x="0" y="25402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00"/>
          </a:p>
        </p:txBody>
      </p:sp>
      <p:sp>
        <p:nvSpPr>
          <p:cNvPr id="16" name="文本框 15"/>
          <p:cNvSpPr txBox="1"/>
          <p:nvPr/>
        </p:nvSpPr>
        <p:spPr>
          <a:xfrm>
            <a:off x="167005" y="4306570"/>
            <a:ext cx="6096000" cy="862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14000"/>
              </a:lnSpc>
            </a:pPr>
            <a:r>
              <a:rPr lang="zh-CN" altLang="en-US" sz="4400"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行政事业性收费情况</a:t>
            </a:r>
            <a:endParaRPr lang="zh-CN" altLang="en-US" sz="4400">
              <a:latin typeface="Microsoft YaHei UI" panose="020B0503020204020204" charset="-122"/>
              <a:ea typeface="Microsoft YaHei UI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927103" y="5499735"/>
            <a:ext cx="3174998" cy="3047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本</a:t>
            </a:r>
            <a:r>
              <a: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本年</a:t>
            </a:r>
            <a:r>
              <a: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行政事业性收费金额为0万元</a:t>
            </a:r>
            <a:endParaRPr lang="zh-CN" altLang="en-US" sz="16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12"/>
            </p:custDataLst>
          </p:nvPr>
        </p:nvSpPr>
        <p:spPr>
          <a:xfrm>
            <a:off x="876303" y="5518785"/>
            <a:ext cx="50800" cy="304165"/>
          </a:xfrm>
          <a:custGeom>
            <a:avLst/>
            <a:gdLst>
              <a:gd name="connisteX0" fmla="*/ 0 w 50804"/>
              <a:gd name="connsiteY0" fmla="*/ 25402 h 304796"/>
              <a:gd name="connisteX1" fmla="*/ 25402 w 50804"/>
              <a:gd name="connsiteY1" fmla="*/ 0 h 304796"/>
              <a:gd name="connisteX2" fmla="*/ 25402 w 50804"/>
              <a:gd name="connsiteY2" fmla="*/ 0 h 304796"/>
              <a:gd name="connisteX3" fmla="*/ 50804 w 50804"/>
              <a:gd name="connsiteY3" fmla="*/ 25402 h 304796"/>
              <a:gd name="connisteX4" fmla="*/ 50804 w 50804"/>
              <a:gd name="connsiteY4" fmla="*/ 279404 h 304796"/>
              <a:gd name="connisteX5" fmla="*/ 25402 w 50804"/>
              <a:gd name="connsiteY5" fmla="*/ 304796 h 304796"/>
              <a:gd name="connisteX6" fmla="*/ 25402 w 50804"/>
              <a:gd name="connsiteY6" fmla="*/ 304796 h 304796"/>
              <a:gd name="connisteX7" fmla="*/ 0 w 50804"/>
              <a:gd name="connsiteY7" fmla="*/ 279404 h 304796"/>
              <a:gd name="connisteX8" fmla="*/ 0 w 50804"/>
              <a:gd name="connsiteY8" fmla="*/ 25402 h 304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4" h="304797">
                <a:moveTo>
                  <a:pt x="0" y="25402"/>
                </a:moveTo>
                <a:cubicBezTo>
                  <a:pt x="0" y="11375"/>
                  <a:pt x="11375" y="0"/>
                  <a:pt x="25402" y="0"/>
                </a:cubicBezTo>
                <a:lnTo>
                  <a:pt x="25402" y="0"/>
                </a:lnTo>
                <a:cubicBezTo>
                  <a:pt x="39429" y="0"/>
                  <a:pt x="50804" y="11375"/>
                  <a:pt x="50804" y="25402"/>
                </a:cubicBezTo>
                <a:lnTo>
                  <a:pt x="50804" y="279404"/>
                </a:lnTo>
                <a:cubicBezTo>
                  <a:pt x="50804" y="293431"/>
                  <a:pt x="39429" y="304797"/>
                  <a:pt x="25402" y="304797"/>
                </a:cubicBezTo>
                <a:lnTo>
                  <a:pt x="25402" y="304797"/>
                </a:lnTo>
                <a:cubicBezTo>
                  <a:pt x="11375" y="304797"/>
                  <a:pt x="0" y="293431"/>
                  <a:pt x="0" y="279404"/>
                </a:cubicBezTo>
                <a:lnTo>
                  <a:pt x="0" y="25402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00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3800"/>
              <a:t>收到和处理政府信息公开申请情况</a:t>
            </a:r>
            <a:endParaRPr lang="zh-CN" altLang="en-US" sz="38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9603" y="609603"/>
            <a:ext cx="92837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本年新收政府信息公开申请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9603" y="1676397"/>
            <a:ext cx="9194804" cy="3047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25000"/>
              </a:lnSpc>
            </a:pPr>
            <a:r>
              <a: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本年新收政府信息公开申请数量为16，全部来自自然人，法人或其他组织未提交申请</a:t>
            </a:r>
            <a:endParaRPr lang="zh-CN" altLang="en-US" sz="16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1684002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5587999"/>
            <a:ext cx="2540000" cy="1270000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09603" y="2529202"/>
            <a:ext cx="92837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上年结转政府信息公开申请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09603" y="3972560"/>
            <a:ext cx="9194804" cy="3047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25000"/>
              </a:lnSpc>
            </a:pPr>
            <a:r>
              <a: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上年结转政府信息公开申请数量为0，表明去年未有未处理完毕的申请转入本年</a:t>
            </a:r>
            <a:endParaRPr lang="zh-CN" altLang="en-US" sz="16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9603" y="609603"/>
            <a:ext cx="111125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本年度政府信息公开申请处理结果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1684002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76250" y="2006600"/>
            <a:ext cx="11049000" cy="1422400"/>
            <a:chOff x="960" y="7600"/>
            <a:chExt cx="17400" cy="2240"/>
          </a:xfrm>
        </p:grpSpPr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960" y="760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>
              <a:off x="6960" y="7600"/>
              <a:ext cx="81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信息公开申请概况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1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共收到16项申请，其中5项完全公开，1项部分公开，10项通过其他方式处理，无不予公开情况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7"/>
              </p:custDataLst>
            </p:nvPr>
          </p:nvSpPr>
          <p:spPr>
            <a:xfrm>
              <a:off x="12960" y="760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7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处理方式分布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7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完全公开占比31.25%，部分公开12.5%，其他方式处理占比62.5%，针对自然人申请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13200" y="7600"/>
              <a:ext cx="51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申请公开结果反馈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13200" y="8400"/>
              <a:ext cx="51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所有处理结果已及时反馈，涉及内容未包含法人或其他组织信息，确保申请人权益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graphicFrame>
        <p:nvGraphicFramePr>
          <p:cNvPr id="18" name="表格 17"/>
          <p:cNvGraphicFramePr/>
          <p:nvPr/>
        </p:nvGraphicFramePr>
        <p:xfrm>
          <a:off x="1662430" y="4064000"/>
          <a:ext cx="853376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信息公开</a:t>
                      </a:r>
                      <a:r>
                        <a:rPr lang="zh-CN" altLang="en-US"/>
                        <a:t>申请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数量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完全公开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部分</a:t>
                      </a:r>
                      <a:r>
                        <a:rPr lang="zh-CN" altLang="en-US"/>
                        <a:t>公开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其他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3800"/>
              <a:t>政府信息公开行政复议、行政诉讼情况</a:t>
            </a:r>
            <a:endParaRPr lang="zh-CN" altLang="en-US" sz="38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51304" y="609603"/>
            <a:ext cx="75310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行政复议与诉讼结果统计分析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Administrator/AppData/Local/Temp/figmazip/slide_4ded257bd3f92dbe\datas\氛围图-6002&amp;17877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graphicFrame>
        <p:nvGraphicFramePr>
          <p:cNvPr id="18" name="表格 17"/>
          <p:cNvGraphicFramePr/>
          <p:nvPr/>
        </p:nvGraphicFramePr>
        <p:xfrm>
          <a:off x="4175442" y="2324735"/>
          <a:ext cx="7473315" cy="0"/>
        </p:xfrm>
        <a:graphic>
          <a:graphicData uri="http://schemas.openxmlformats.org/drawingml/2006/table">
            <a:tbl>
              <a:tblPr/>
              <a:tblGrid>
                <a:gridCol w="1859915"/>
                <a:gridCol w="365760"/>
                <a:gridCol w="366395"/>
                <a:gridCol w="365760"/>
                <a:gridCol w="394970"/>
                <a:gridCol w="433705"/>
                <a:gridCol w="434975"/>
                <a:gridCol w="425450"/>
                <a:gridCol w="410210"/>
                <a:gridCol w="417830"/>
                <a:gridCol w="394970"/>
                <a:gridCol w="380365"/>
                <a:gridCol w="372110"/>
                <a:gridCol w="452755"/>
                <a:gridCol w="398145"/>
              </a:tblGrid>
              <a:tr h="0">
                <a:tc gridSpan="5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行政复议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行政诉讼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结果维持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结果纠正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其他结果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尚未审结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未经复议直接起诉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复议后起诉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结果维持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结果纠正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其他结果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尚未审结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结果维持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结果纠正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其他结果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尚未审结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1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</a:t>
                      </a:r>
                      <a:endParaRPr lang="zh-CN" sz="1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3800"/>
              <a:t>存在的主要问题及改进情况</a:t>
            </a:r>
            <a:endParaRPr lang="zh-CN" altLang="en-US" sz="38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标题 20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283075" y="1385570"/>
            <a:ext cx="7375525" cy="4024630"/>
            <a:chOff x="6745" y="2182"/>
            <a:chExt cx="11615" cy="6338"/>
          </a:xfrm>
        </p:grpSpPr>
        <p:sp>
          <p:nvSpPr>
            <p:cNvPr id="2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6745" y="21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zh-CN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8700" y="22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9120" y="22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7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总体情况</a:t>
              </a:r>
              <a:endParaRPr lang="zh-CN" altLang="en-US" sz="17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12915" y="21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zh-CN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7"/>
              </p:custDataLst>
            </p:nvPr>
          </p:nvSpPr>
          <p:spPr>
            <a:xfrm>
              <a:off x="14870" y="22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15290" y="22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7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主动公开政府信息情况</a:t>
              </a:r>
              <a:endParaRPr lang="zh-CN" altLang="en-US" sz="17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6745" y="45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03</a:t>
              </a:r>
              <a:endParaRPr lang="zh-CN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>
              <a:off x="8700" y="46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9120" y="46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7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收到和处理政府信息公开申请情况</a:t>
              </a:r>
              <a:endParaRPr lang="zh-CN" altLang="en-US" sz="17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12915" y="45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04</a:t>
              </a:r>
              <a:endParaRPr lang="zh-CN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3"/>
              </p:custDataLst>
            </p:nvPr>
          </p:nvSpPr>
          <p:spPr>
            <a:xfrm>
              <a:off x="14870" y="46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15290" y="46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7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政府信息公开行政复议、行政诉讼情况</a:t>
              </a:r>
              <a:endParaRPr lang="zh-CN" altLang="en-US" sz="17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5"/>
              </p:custDataLst>
            </p:nvPr>
          </p:nvSpPr>
          <p:spPr>
            <a:xfrm>
              <a:off x="6745" y="69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05</a:t>
              </a:r>
              <a:endParaRPr lang="zh-CN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6"/>
              </p:custDataLst>
            </p:nvPr>
          </p:nvSpPr>
          <p:spPr>
            <a:xfrm>
              <a:off x="8700" y="70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9120" y="70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7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存在的主要问题及改进情况</a:t>
              </a:r>
              <a:endParaRPr lang="zh-CN" altLang="en-US" sz="17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915" y="69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06</a:t>
              </a:r>
              <a:endParaRPr lang="zh-CN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9"/>
              </p:custDataLst>
            </p:nvPr>
          </p:nvSpPr>
          <p:spPr>
            <a:xfrm>
              <a:off x="14870" y="70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20"/>
              </p:custDataLst>
            </p:nvPr>
          </p:nvSpPr>
          <p:spPr>
            <a:xfrm>
              <a:off x="15290" y="70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7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其他需要报告的事项</a:t>
              </a:r>
              <a:endParaRPr lang="zh-CN" altLang="en-US" sz="17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51304" y="609603"/>
            <a:ext cx="75310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政务信息公开成效与不足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Administrator/AppData/Local/Temp/figmazip/slide_675832e16f71e303\datas\氛围图-6002&amp;19336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06337" y="1684655"/>
            <a:ext cx="4419600" cy="4418965"/>
            <a:chOff x="11280" y="2880"/>
            <a:chExt cx="6960" cy="6959"/>
          </a:xfrm>
        </p:grpSpPr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11280" y="2880"/>
              <a:ext cx="6960" cy="6959"/>
            </a:xfrm>
            <a:custGeom>
              <a:avLst/>
              <a:gdLst>
                <a:gd name="connisteX0" fmla="*/ 0 w 4419596"/>
                <a:gd name="connsiteY0" fmla="*/ 203197 h 4419596"/>
                <a:gd name="connisteX1" fmla="*/ 203197 w 4419596"/>
                <a:gd name="connsiteY1" fmla="*/ 0 h 4419596"/>
                <a:gd name="connisteX2" fmla="*/ 4216398 w 4419596"/>
                <a:gd name="connsiteY2" fmla="*/ 0 h 4419596"/>
                <a:gd name="connisteX3" fmla="*/ 4419596 w 4419596"/>
                <a:gd name="connsiteY3" fmla="*/ 203197 h 4419596"/>
                <a:gd name="connisteX4" fmla="*/ 4419596 w 4419596"/>
                <a:gd name="connsiteY4" fmla="*/ 4216398 h 4419596"/>
                <a:gd name="connisteX5" fmla="*/ 4216398 w 4419596"/>
                <a:gd name="connsiteY5" fmla="*/ 4419596 h 4419596"/>
                <a:gd name="connisteX6" fmla="*/ 203197 w 4419596"/>
                <a:gd name="connsiteY6" fmla="*/ 4419596 h 4419596"/>
                <a:gd name="connisteX7" fmla="*/ 0 w 4419596"/>
                <a:gd name="connsiteY7" fmla="*/ 4216398 h 4419596"/>
                <a:gd name="connisteX8" fmla="*/ 0 w 4419596"/>
                <a:gd name="connsiteY8" fmla="*/ 203197 h 4419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4419597" h="4419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4216399" y="0"/>
                  </a:lnTo>
                  <a:cubicBezTo>
                    <a:pt x="4328632" y="0"/>
                    <a:pt x="4419597" y="90974"/>
                    <a:pt x="4419597" y="203198"/>
                  </a:cubicBezTo>
                  <a:lnTo>
                    <a:pt x="4419597" y="4216399"/>
                  </a:lnTo>
                  <a:cubicBezTo>
                    <a:pt x="4419597" y="4328632"/>
                    <a:pt x="4328632" y="4419597"/>
                    <a:pt x="4216399" y="4419597"/>
                  </a:cubicBezTo>
                  <a:lnTo>
                    <a:pt x="203198" y="4419597"/>
                  </a:lnTo>
                  <a:cubicBezTo>
                    <a:pt x="90974" y="4419597"/>
                    <a:pt x="0" y="4328632"/>
                    <a:pt x="0" y="42163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 descr="C:/Users/Administrator/AppData/Local/Temp/figmazip/slide_675832e16f71e303\datas\earth-6002&amp;193427.sv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 r:link="rId4"/>
                </a:ext>
              </a:extLst>
            </a:blip>
            <a:stretch>
              <a:fillRect/>
            </a:stretch>
          </p:blipFill>
          <p:spPr>
            <a:xfrm>
              <a:off x="13560" y="3719"/>
              <a:ext cx="2400" cy="24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1860" y="6680"/>
              <a:ext cx="5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存在的主要问题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1880" y="7560"/>
              <a:ext cx="57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政策解读方式需创新，增强理解性；内容需拓宽，满足公众知情权；答复需提升专业性，确保信息准确性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154684" y="465458"/>
            <a:ext cx="75310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政务信息公开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工作改进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Administrator/AppData/Local/Temp/figmazip/slide_675832e16f71e303\datas\氛围图-6002&amp;19336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06340" y="1684655"/>
            <a:ext cx="4419600" cy="5097780"/>
            <a:chOff x="11280" y="2880"/>
            <a:chExt cx="6960" cy="6959"/>
          </a:xfrm>
        </p:grpSpPr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11280" y="2880"/>
              <a:ext cx="6960" cy="6959"/>
            </a:xfrm>
            <a:custGeom>
              <a:avLst/>
              <a:gdLst>
                <a:gd name="connisteX0" fmla="*/ 0 w 4419596"/>
                <a:gd name="connsiteY0" fmla="*/ 203197 h 4419596"/>
                <a:gd name="connisteX1" fmla="*/ 203197 w 4419596"/>
                <a:gd name="connsiteY1" fmla="*/ 0 h 4419596"/>
                <a:gd name="connisteX2" fmla="*/ 4216398 w 4419596"/>
                <a:gd name="connsiteY2" fmla="*/ 0 h 4419596"/>
                <a:gd name="connisteX3" fmla="*/ 4419596 w 4419596"/>
                <a:gd name="connsiteY3" fmla="*/ 203197 h 4419596"/>
                <a:gd name="connisteX4" fmla="*/ 4419596 w 4419596"/>
                <a:gd name="connsiteY4" fmla="*/ 4216398 h 4419596"/>
                <a:gd name="connisteX5" fmla="*/ 4216398 w 4419596"/>
                <a:gd name="connsiteY5" fmla="*/ 4419596 h 4419596"/>
                <a:gd name="connisteX6" fmla="*/ 203197 w 4419596"/>
                <a:gd name="connsiteY6" fmla="*/ 4419596 h 4419596"/>
                <a:gd name="connisteX7" fmla="*/ 0 w 4419596"/>
                <a:gd name="connsiteY7" fmla="*/ 4216398 h 4419596"/>
                <a:gd name="connisteX8" fmla="*/ 0 w 4419596"/>
                <a:gd name="connsiteY8" fmla="*/ 203197 h 4419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4419597" h="4419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4216399" y="0"/>
                  </a:lnTo>
                  <a:cubicBezTo>
                    <a:pt x="4328632" y="0"/>
                    <a:pt x="4419597" y="90974"/>
                    <a:pt x="4419597" y="203198"/>
                  </a:cubicBezTo>
                  <a:lnTo>
                    <a:pt x="4419597" y="4216399"/>
                  </a:lnTo>
                  <a:cubicBezTo>
                    <a:pt x="4419597" y="4328632"/>
                    <a:pt x="4328632" y="4419597"/>
                    <a:pt x="4216399" y="4419597"/>
                  </a:cubicBezTo>
                  <a:lnTo>
                    <a:pt x="203198" y="4419597"/>
                  </a:lnTo>
                  <a:cubicBezTo>
                    <a:pt x="90974" y="4419597"/>
                    <a:pt x="0" y="4328632"/>
                    <a:pt x="0" y="42163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 descr="C:/Users/Administrator/AppData/Local/Temp/figmazip/slide_675832e16f71e303\datas\earth-6002&amp;193427.sv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 r:link="rId4"/>
                </a:ext>
              </a:extLst>
            </a:blip>
            <a:stretch>
              <a:fillRect/>
            </a:stretch>
          </p:blipFill>
          <p:spPr>
            <a:xfrm>
              <a:off x="13560" y="3719"/>
              <a:ext cx="2400" cy="24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1840" y="6119"/>
              <a:ext cx="5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改进</a:t>
              </a: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情况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1880" y="6759"/>
              <a:ext cx="57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进一步丰富政策解读形式，采用政策问答、图文等多元方式进行解读宣传。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加强热点公开，拓展公开内容，加大宣传力度，提高政务公开的精准性、实效性。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主动与区府办、司法局等相关业务科室加强业务联系，依法合规进行信息公开答复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51304" y="609603"/>
            <a:ext cx="75310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政务信息公开成效与不足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Administrator/AppData/Local/Temp/figmazip/slide_675832e16f71e303\datas\氛围图-6002&amp;19336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06337" y="1684655"/>
            <a:ext cx="4419600" cy="4418965"/>
            <a:chOff x="11280" y="2880"/>
            <a:chExt cx="6960" cy="6959"/>
          </a:xfrm>
        </p:grpSpPr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11280" y="2880"/>
              <a:ext cx="6960" cy="6959"/>
            </a:xfrm>
            <a:custGeom>
              <a:avLst/>
              <a:gdLst>
                <a:gd name="connisteX0" fmla="*/ 0 w 4419596"/>
                <a:gd name="connsiteY0" fmla="*/ 203197 h 4419596"/>
                <a:gd name="connisteX1" fmla="*/ 203197 w 4419596"/>
                <a:gd name="connsiteY1" fmla="*/ 0 h 4419596"/>
                <a:gd name="connisteX2" fmla="*/ 4216398 w 4419596"/>
                <a:gd name="connsiteY2" fmla="*/ 0 h 4419596"/>
                <a:gd name="connisteX3" fmla="*/ 4419596 w 4419596"/>
                <a:gd name="connsiteY3" fmla="*/ 203197 h 4419596"/>
                <a:gd name="connisteX4" fmla="*/ 4419596 w 4419596"/>
                <a:gd name="connsiteY4" fmla="*/ 4216398 h 4419596"/>
                <a:gd name="connisteX5" fmla="*/ 4216398 w 4419596"/>
                <a:gd name="connsiteY5" fmla="*/ 4419596 h 4419596"/>
                <a:gd name="connisteX6" fmla="*/ 203197 w 4419596"/>
                <a:gd name="connsiteY6" fmla="*/ 4419596 h 4419596"/>
                <a:gd name="connisteX7" fmla="*/ 0 w 4419596"/>
                <a:gd name="connsiteY7" fmla="*/ 4216398 h 4419596"/>
                <a:gd name="connisteX8" fmla="*/ 0 w 4419596"/>
                <a:gd name="connsiteY8" fmla="*/ 203197 h 4419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4419597" h="4419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4216399" y="0"/>
                  </a:lnTo>
                  <a:cubicBezTo>
                    <a:pt x="4328632" y="0"/>
                    <a:pt x="4419597" y="90974"/>
                    <a:pt x="4419597" y="203198"/>
                  </a:cubicBezTo>
                  <a:lnTo>
                    <a:pt x="4419597" y="4216399"/>
                  </a:lnTo>
                  <a:cubicBezTo>
                    <a:pt x="4419597" y="4328632"/>
                    <a:pt x="4328632" y="4419597"/>
                    <a:pt x="4216399" y="4419597"/>
                  </a:cubicBezTo>
                  <a:lnTo>
                    <a:pt x="203198" y="4419597"/>
                  </a:lnTo>
                  <a:cubicBezTo>
                    <a:pt x="90974" y="4419597"/>
                    <a:pt x="0" y="4328632"/>
                    <a:pt x="0" y="42163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 descr="C:/Users/Administrator/AppData/Local/Temp/figmazip/slide_675832e16f71e303\datas\earth-6002&amp;193427.sv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 r:link="rId4"/>
                </a:ext>
              </a:extLst>
            </a:blip>
            <a:stretch>
              <a:fillRect/>
            </a:stretch>
          </p:blipFill>
          <p:spPr>
            <a:xfrm>
              <a:off x="13560" y="3719"/>
              <a:ext cx="2400" cy="24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1860" y="6680"/>
              <a:ext cx="5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存在的主要问题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1880" y="7560"/>
              <a:ext cx="57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just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一是进一步丰富政策解读形式。二是加强对信息公开工作人员的培训。三是健全主动公开机制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</p:nvPr>
        </p:nvSpPr>
        <p:spPr>
          <a:xfrm>
            <a:off x="5537200" y="3124200"/>
            <a:ext cx="5448300" cy="1219200"/>
          </a:xfrm>
        </p:spPr>
        <p:txBody>
          <a:bodyPr/>
          <a:p>
            <a:r>
              <a:rPr lang="zh-CN" altLang="en-US"/>
              <a:t>其他要报告的</a:t>
            </a:r>
            <a:r>
              <a:rPr lang="zh-CN" altLang="en-US"/>
              <a:t>事项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51304" y="609603"/>
            <a:ext cx="75310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其他要报告的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事项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Administrator/AppData/Local/Temp/figmazip/slide_4ded257bd3f92dbe\datas\氛围图-6002&amp;17877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25570" y="1913890"/>
            <a:ext cx="8026400" cy="39782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（一）信息处理费收取情况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64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仿宋_GB2312" panose="02010609030101010101" charset="-122"/>
              </a:rPr>
              <a:t>20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24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年本机关未依据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《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政府信息公开信息处理费管理办法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》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收取过信息处理费。</a:t>
            </a: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51304" y="609603"/>
            <a:ext cx="75310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其他要报告的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事项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Administrator/AppData/Local/Temp/figmazip/slide_4ded257bd3f92dbe\datas\氛围图-6002&amp;17877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03955" y="1440180"/>
            <a:ext cx="8368665" cy="39782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（二）对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2024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年市、区政务公开工作要点的贯彻落实情况</a:t>
            </a: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规范公文公开管理。所有街道办事处发文均予以主动公开，并及时备案。</a:t>
            </a: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推进政策文件精准解读。通过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品质天目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等政务新媒体对学习贯彻党的二十届三中全会精神、优化营商环境、便民信息指南等重要政策进行充分解读。</a:t>
            </a: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实行重大行政决策事项目录管理。在区政府门户网站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重大决策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专栏公开部门重大行政决策情况，主要是街道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2024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年实事项目工作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,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并链接相关草案说明或制订背景、意见收集和采纳情况、解读回应等。</a:t>
            </a: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051304" y="609603"/>
            <a:ext cx="7531099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其他要报告的</a:t>
            </a: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事项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Administrator/AppData/Local/Temp/figmazip/slide_4ded257bd3f92dbe\datas\氛围图-6002&amp;17877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03955" y="1440180"/>
            <a:ext cx="8368665" cy="39782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（二）对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2024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年市、区政务公开工作要点的贯彻落实情况</a:t>
            </a: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4.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推进重点领域信息公开。按照统一要求，及时、规范完成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2024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年财政决算及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2025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年财政预算公开工作。</a:t>
            </a: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5.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丰富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政府开放月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活动形式。本年度，街道开展以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走进静安</a:t>
            </a:r>
            <a:r>
              <a:rPr lang="en-US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 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共享未来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为主题的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政府开放月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活动，邀请社区居民及食品安全宣传员参观属地市场监督管理所，学习食品安全小知识，持续推进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透明政府</a:t>
            </a: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建设。</a:t>
            </a: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marL="0" indent="304800" algn="just" defTabSz="26670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6.</a:t>
            </a:r>
            <a:r>
              <a:rPr lang="zh-CN" altLang="en-US" sz="24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</a:rPr>
              <a:t>本机关不涉及重大建设项目批准和实施领域、公共资源配置领域等政府信息公开工作。</a:t>
            </a:r>
            <a:endParaRPr lang="zh-CN" altLang="en-US" sz="24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Desktop/wmj/写材料/总结类/天目西大全景.jpg天目西大全景"/>
          <p:cNvPicPr preferRelativeResize="0"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1734" r="31734"/>
          <a:stretch>
            <a:fillRect/>
          </a:stretch>
        </p:blipFill>
        <p:spPr>
          <a:xfrm>
            <a:off x="609603" y="609603"/>
            <a:ext cx="4038600" cy="5638800"/>
          </a:xfrm>
          <a:custGeom>
            <a:avLst/>
            <a:gdLst>
              <a:gd name="connisteX0" fmla="*/ 0 w 4038603"/>
              <a:gd name="connsiteY0" fmla="*/ 203197 h 5638803"/>
              <a:gd name="connisteX1" fmla="*/ 203197 w 4038603"/>
              <a:gd name="connsiteY1" fmla="*/ 0 h 5638803"/>
              <a:gd name="connisteX2" fmla="*/ 3835395 w 4038603"/>
              <a:gd name="connsiteY2" fmla="*/ 0 h 5638803"/>
              <a:gd name="connisteX3" fmla="*/ 4038603 w 4038603"/>
              <a:gd name="connsiteY3" fmla="*/ 203197 h 5638803"/>
              <a:gd name="connisteX4" fmla="*/ 4038603 w 4038603"/>
              <a:gd name="connsiteY4" fmla="*/ 5435595 h 5638803"/>
              <a:gd name="connisteX5" fmla="*/ 3835395 w 4038603"/>
              <a:gd name="connsiteY5" fmla="*/ 5638803 h 5638803"/>
              <a:gd name="connisteX6" fmla="*/ 203197 w 4038603"/>
              <a:gd name="connsiteY6" fmla="*/ 5638803 h 5638803"/>
              <a:gd name="connisteX7" fmla="*/ 0 w 4038603"/>
              <a:gd name="connsiteY7" fmla="*/ 5435595 h 5638803"/>
              <a:gd name="connisteX8" fmla="*/ 0 w 4038603"/>
              <a:gd name="connsiteY8" fmla="*/ 203197 h 5638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3" h="5638803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3835396" y="0"/>
                </a:lnTo>
                <a:cubicBezTo>
                  <a:pt x="3947629" y="0"/>
                  <a:pt x="4038603" y="90974"/>
                  <a:pt x="4038603" y="203198"/>
                </a:cubicBezTo>
                <a:lnTo>
                  <a:pt x="4038603" y="5435596"/>
                </a:lnTo>
                <a:cubicBezTo>
                  <a:pt x="4038603" y="5547829"/>
                  <a:pt x="3947629" y="5638803"/>
                  <a:pt x="3835396" y="5638803"/>
                </a:cubicBezTo>
                <a:lnTo>
                  <a:pt x="203198" y="5638803"/>
                </a:lnTo>
                <a:cubicBezTo>
                  <a:pt x="90974" y="5638803"/>
                  <a:pt x="0" y="5547829"/>
                  <a:pt x="0" y="5435596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3" r:link="rId4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0" y="2565404"/>
            <a:ext cx="914400" cy="1727200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5257800" y="609603"/>
            <a:ext cx="6464296" cy="15240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3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静安区人民政府天目西路街道办事处2024年政府信息公开报告</a:t>
            </a:r>
            <a:endParaRPr lang="zh-CN" altLang="en-US" sz="36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57800" y="2946400"/>
            <a:ext cx="6400800" cy="3302000"/>
            <a:chOff x="8280" y="4640"/>
            <a:chExt cx="10080" cy="5200"/>
          </a:xfrm>
        </p:grpSpPr>
        <p:sp>
          <p:nvSpPr>
            <p:cNvPr id="7" name="任意多边形 6"/>
            <p:cNvSpPr/>
            <p:nvPr>
              <p:custDataLst>
                <p:tags r:id="rId7"/>
              </p:custDataLst>
            </p:nvPr>
          </p:nvSpPr>
          <p:spPr>
            <a:xfrm>
              <a:off x="8280" y="4640"/>
              <a:ext cx="80" cy="2241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>
              <p:custDataLst>
                <p:tags r:id="rId8"/>
              </p:custDataLst>
            </p:nvPr>
          </p:nvSpPr>
          <p:spPr>
            <a:xfrm>
              <a:off x="8280" y="760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8520" y="4640"/>
              <a:ext cx="98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年度报告编制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8520" y="5440"/>
              <a:ext cx="98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静安区天目西路街道办事处编制年度报告，涵盖总体情况、信息公开、申请处理、行政复议、诉讼情况及问题改进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8520" y="7600"/>
              <a:ext cx="98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报告数据统计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8520" y="8400"/>
              <a:ext cx="98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数据统计期限为2024年1月1日至12月31日，本年度报告可以在静安区人民政府门户网站下载（网址：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www.jingan.gov.cn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）。如对本年度报告有任何疑问，请联系静安区人民政府天目西路街道办事处，地址：天目中路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749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弄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53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号，电话：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021-63177505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总体情况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AppData/Local/Temp/figmazip/slide_bc04587c760050c6\datas\氛围图-6002&amp;10073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总体情况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09603" y="1828800"/>
            <a:ext cx="9143994" cy="4419597"/>
            <a:chOff x="960" y="2880"/>
            <a:chExt cx="14400" cy="6960"/>
          </a:xfrm>
          <a:solidFill>
            <a:schemeClr val="accent3">
              <a:lumMod val="20000"/>
              <a:lumOff val="80000"/>
            </a:schemeClr>
          </a:solidFill>
        </p:grpSpPr>
        <p:pic>
          <p:nvPicPr>
            <p:cNvPr id="5" name="图片 4" descr="C:/Users/Administrator/AppData/Roaming/Kingsoft/office6/wppai/figma_res\loading_bg.png"/>
            <p:cNvPicPr preferRelativeResize="0"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r:link="rId3"/>
            <a:stretch>
              <a:fillRect/>
            </a:stretch>
          </p:blipFill>
          <p:spPr>
            <a:xfrm>
              <a:off x="960" y="2880"/>
              <a:ext cx="6959" cy="3359"/>
            </a:xfrm>
            <a:custGeom>
              <a:avLst/>
              <a:gdLst>
                <a:gd name="connisteX0" fmla="*/ 0 w 4419596"/>
                <a:gd name="connsiteY0" fmla="*/ 203197 h 2133596"/>
                <a:gd name="connisteX1" fmla="*/ 203197 w 4419596"/>
                <a:gd name="connsiteY1" fmla="*/ 0 h 2133596"/>
                <a:gd name="connisteX2" fmla="*/ 4216398 w 4419596"/>
                <a:gd name="connsiteY2" fmla="*/ 0 h 2133596"/>
                <a:gd name="connisteX3" fmla="*/ 4419596 w 4419596"/>
                <a:gd name="connsiteY3" fmla="*/ 203197 h 2133596"/>
                <a:gd name="connisteX4" fmla="*/ 4419596 w 4419596"/>
                <a:gd name="connsiteY4" fmla="*/ 2133596 h 2133596"/>
                <a:gd name="connisteX5" fmla="*/ 0 w 4419596"/>
                <a:gd name="connsiteY5" fmla="*/ 2133596 h 2133596"/>
                <a:gd name="connisteX6" fmla="*/ 0 w 4419596"/>
                <a:gd name="connsiteY6" fmla="*/ 203197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4419597" h="2133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4216399" y="0"/>
                  </a:lnTo>
                  <a:cubicBezTo>
                    <a:pt x="4328632" y="0"/>
                    <a:pt x="4419597" y="90974"/>
                    <a:pt x="4419597" y="203198"/>
                  </a:cubicBezTo>
                  <a:lnTo>
                    <a:pt x="4419597" y="2133597"/>
                  </a:lnTo>
                  <a:lnTo>
                    <a:pt x="0" y="2133597"/>
                  </a:lnTo>
                  <a:lnTo>
                    <a:pt x="0" y="203198"/>
                  </a:lnTo>
                  <a:close/>
                </a:path>
              </a:pathLst>
            </a:custGeom>
            <a:grpFill/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960" y="6240"/>
              <a:ext cx="6959" cy="3600"/>
            </a:xfrm>
            <a:custGeom>
              <a:avLst/>
              <a:gdLst>
                <a:gd name="connisteX0" fmla="*/ 0 w 4419596"/>
                <a:gd name="connsiteY0" fmla="*/ 0 h 2286000"/>
                <a:gd name="connisteX1" fmla="*/ 4419596 w 4419596"/>
                <a:gd name="connsiteY1" fmla="*/ 0 h 2286000"/>
                <a:gd name="connisteX2" fmla="*/ 4419596 w 4419596"/>
                <a:gd name="connsiteY2" fmla="*/ 2082802 h 2286000"/>
                <a:gd name="connisteX3" fmla="*/ 4216398 w 4419596"/>
                <a:gd name="connsiteY3" fmla="*/ 2286000 h 2286000"/>
                <a:gd name="connisteX4" fmla="*/ 203197 w 4419596"/>
                <a:gd name="connsiteY4" fmla="*/ 2286000 h 2286000"/>
                <a:gd name="connisteX5" fmla="*/ 0 w 4419596"/>
                <a:gd name="connsiteY5" fmla="*/ 2082802 h 2286000"/>
                <a:gd name="connisteX6" fmla="*/ 0 w 4419596"/>
                <a:gd name="connsiteY6" fmla="*/ 0 h 22860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4419597" h="2286000">
                  <a:moveTo>
                    <a:pt x="0" y="0"/>
                  </a:moveTo>
                  <a:lnTo>
                    <a:pt x="4419597" y="0"/>
                  </a:lnTo>
                  <a:lnTo>
                    <a:pt x="4419597" y="2082802"/>
                  </a:lnTo>
                  <a:cubicBezTo>
                    <a:pt x="4419597" y="2195026"/>
                    <a:pt x="4328632" y="2286000"/>
                    <a:pt x="4216399" y="2286000"/>
                  </a:cubicBezTo>
                  <a:lnTo>
                    <a:pt x="203198" y="2286000"/>
                  </a:lnTo>
                  <a:cubicBezTo>
                    <a:pt x="90974" y="2286000"/>
                    <a:pt x="0" y="2195026"/>
                    <a:pt x="0" y="208280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>
              <p:custDataLst>
                <p:tags r:id="rId9"/>
              </p:custDataLst>
            </p:nvPr>
          </p:nvSpPr>
          <p:spPr>
            <a:xfrm>
              <a:off x="8400" y="2880"/>
              <a:ext cx="6960" cy="3600"/>
            </a:xfrm>
            <a:custGeom>
              <a:avLst/>
              <a:gdLst>
                <a:gd name="connisteX0" fmla="*/ 0 w 4419596"/>
                <a:gd name="connsiteY0" fmla="*/ 203197 h 2286000"/>
                <a:gd name="connisteX1" fmla="*/ 203197 w 4419596"/>
                <a:gd name="connsiteY1" fmla="*/ 0 h 2286000"/>
                <a:gd name="connisteX2" fmla="*/ 4216398 w 4419596"/>
                <a:gd name="connsiteY2" fmla="*/ 0 h 2286000"/>
                <a:gd name="connisteX3" fmla="*/ 4419596 w 4419596"/>
                <a:gd name="connsiteY3" fmla="*/ 203197 h 2286000"/>
                <a:gd name="connisteX4" fmla="*/ 4419596 w 4419596"/>
                <a:gd name="connsiteY4" fmla="*/ 2286000 h 2286000"/>
                <a:gd name="connisteX5" fmla="*/ 0 w 4419596"/>
                <a:gd name="connsiteY5" fmla="*/ 2286000 h 2286000"/>
                <a:gd name="connisteX6" fmla="*/ 0 w 4419596"/>
                <a:gd name="connsiteY6" fmla="*/ 203197 h 22860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4419597" h="2286000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4216399" y="0"/>
                  </a:lnTo>
                  <a:cubicBezTo>
                    <a:pt x="4328632" y="0"/>
                    <a:pt x="4419597" y="90974"/>
                    <a:pt x="4419597" y="203198"/>
                  </a:cubicBezTo>
                  <a:lnTo>
                    <a:pt x="4419597" y="2286000"/>
                  </a:lnTo>
                  <a:lnTo>
                    <a:pt x="0" y="2286000"/>
                  </a:lnTo>
                  <a:lnTo>
                    <a:pt x="0" y="203198"/>
                  </a:lnTo>
                  <a:close/>
                </a:path>
              </a:pathLst>
            </a:custGeom>
            <a:grpFill/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1440" y="6880"/>
              <a:ext cx="6120" cy="6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信息公开总体概况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1440" y="7760"/>
              <a:ext cx="6080" cy="14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遵循《中华人民共和国政府信息公开条例》和《上海市政府信息公开规定》，执行区委区政府指导，加强制度建设，扩大公开范围，提升透明度，满足公众需求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4" name="图片 13" descr="C:/Users/Administrator/AppData/Roaming/Kingsoft/office6/wppai/figma_res\loading_bg.png"/>
            <p:cNvPicPr preferRelativeResize="0"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" r:link="rId3"/>
            <a:stretch>
              <a:fillRect/>
            </a:stretch>
          </p:blipFill>
          <p:spPr>
            <a:xfrm>
              <a:off x="8400" y="6480"/>
              <a:ext cx="6959" cy="3359"/>
            </a:xfrm>
            <a:custGeom>
              <a:avLst/>
              <a:gdLst>
                <a:gd name="connisteX0" fmla="*/ 0 w 4419596"/>
                <a:gd name="connsiteY0" fmla="*/ 0 h 2133596"/>
                <a:gd name="connisteX1" fmla="*/ 4419596 w 4419596"/>
                <a:gd name="connsiteY1" fmla="*/ 0 h 2133596"/>
                <a:gd name="connisteX2" fmla="*/ 4419596 w 4419596"/>
                <a:gd name="connsiteY2" fmla="*/ 1930398 h 2133596"/>
                <a:gd name="connisteX3" fmla="*/ 4216398 w 4419596"/>
                <a:gd name="connsiteY3" fmla="*/ 2133596 h 2133596"/>
                <a:gd name="connisteX4" fmla="*/ 203197 w 4419596"/>
                <a:gd name="connsiteY4" fmla="*/ 2133596 h 2133596"/>
                <a:gd name="connisteX5" fmla="*/ 0 w 4419596"/>
                <a:gd name="connsiteY5" fmla="*/ 1930398 h 2133596"/>
                <a:gd name="connisteX6" fmla="*/ 0 w 4419596"/>
                <a:gd name="connsiteY6" fmla="*/ 0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4419597" h="2133597">
                  <a:moveTo>
                    <a:pt x="0" y="0"/>
                  </a:moveTo>
                  <a:lnTo>
                    <a:pt x="4419597" y="0"/>
                  </a:lnTo>
                  <a:lnTo>
                    <a:pt x="4419597" y="1930399"/>
                  </a:lnTo>
                  <a:cubicBezTo>
                    <a:pt x="4419597" y="2042632"/>
                    <a:pt x="4328632" y="2133597"/>
                    <a:pt x="4216399" y="2133597"/>
                  </a:cubicBezTo>
                  <a:lnTo>
                    <a:pt x="203198" y="2133597"/>
                  </a:lnTo>
                  <a:cubicBezTo>
                    <a:pt x="90974" y="2133597"/>
                    <a:pt x="0" y="2042632"/>
                    <a:pt x="0" y="193039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8880" y="3520"/>
              <a:ext cx="6120" cy="6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工作进展与成效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8880" y="4400"/>
              <a:ext cx="6080" cy="14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街道政府信息公开工作持续优化，制度完善，内容更新及时，信息公开范围不断扩大，提高公众获取信息的满意度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AppData/Local/Temp/figmazip/slide_1d9dc11ae0693e62\datas\氛围图-6002&amp;14883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09603" y="1828800"/>
            <a:ext cx="10718798" cy="4418965"/>
            <a:chOff x="960" y="2880"/>
            <a:chExt cx="16880" cy="6959"/>
          </a:xfrm>
        </p:grpSpPr>
        <p:sp>
          <p:nvSpPr>
            <p:cNvPr id="3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960" y="2880"/>
              <a:ext cx="8520" cy="3359"/>
            </a:xfrm>
            <a:custGeom>
              <a:avLst/>
              <a:gdLst>
                <a:gd name="connisteX0" fmla="*/ 0 w 5410203"/>
                <a:gd name="connsiteY0" fmla="*/ 203197 h 2133596"/>
                <a:gd name="connisteX1" fmla="*/ 203197 w 5410203"/>
                <a:gd name="connsiteY1" fmla="*/ 0 h 2133596"/>
                <a:gd name="connisteX2" fmla="*/ 5206995 w 5410203"/>
                <a:gd name="connsiteY2" fmla="*/ 0 h 2133596"/>
                <a:gd name="connisteX3" fmla="*/ 5410203 w 5410203"/>
                <a:gd name="connsiteY3" fmla="*/ 203197 h 2133596"/>
                <a:gd name="connisteX4" fmla="*/ 5410203 w 5410203"/>
                <a:gd name="connsiteY4" fmla="*/ 1930398 h 2133596"/>
                <a:gd name="connisteX5" fmla="*/ 5206995 w 5410203"/>
                <a:gd name="connsiteY5" fmla="*/ 2133596 h 2133596"/>
                <a:gd name="connisteX6" fmla="*/ 203197 w 5410203"/>
                <a:gd name="connsiteY6" fmla="*/ 2133596 h 2133596"/>
                <a:gd name="connisteX7" fmla="*/ 0 w 5410203"/>
                <a:gd name="connsiteY7" fmla="*/ 1930398 h 2133596"/>
                <a:gd name="connisteX8" fmla="*/ 0 w 5410203"/>
                <a:gd name="connsiteY8" fmla="*/ 203197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410203" h="2133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5206996" y="0"/>
                  </a:lnTo>
                  <a:cubicBezTo>
                    <a:pt x="5319229" y="0"/>
                    <a:pt x="5410203" y="90974"/>
                    <a:pt x="5410203" y="203198"/>
                  </a:cubicBezTo>
                  <a:lnTo>
                    <a:pt x="5410203" y="1930399"/>
                  </a:lnTo>
                  <a:cubicBezTo>
                    <a:pt x="5410203" y="2042632"/>
                    <a:pt x="5319229" y="2133597"/>
                    <a:pt x="5206996" y="2133597"/>
                  </a:cubicBezTo>
                  <a:lnTo>
                    <a:pt x="203198" y="2133597"/>
                  </a:lnTo>
                  <a:cubicBezTo>
                    <a:pt x="90974" y="2133597"/>
                    <a:pt x="0" y="2042632"/>
                    <a:pt x="0" y="19303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1440" y="3840"/>
              <a:ext cx="1440" cy="1440"/>
            </a:xfrm>
            <a:custGeom>
              <a:avLst/>
              <a:gdLst>
                <a:gd name="connisteX0" fmla="*/ 0 w 914400"/>
                <a:gd name="connsiteY0" fmla="*/ 457200 h 914400"/>
                <a:gd name="connisteX1" fmla="*/ 457200 w 914400"/>
                <a:gd name="connsiteY1" fmla="*/ 0 h 914400"/>
                <a:gd name="connisteX2" fmla="*/ 457200 w 914400"/>
                <a:gd name="connsiteY2" fmla="*/ 0 h 914400"/>
                <a:gd name="connisteX3" fmla="*/ 914400 w 914400"/>
                <a:gd name="connsiteY3" fmla="*/ 457200 h 914400"/>
                <a:gd name="connisteX4" fmla="*/ 914400 w 914400"/>
                <a:gd name="connsiteY4" fmla="*/ 457200 h 914400"/>
                <a:gd name="connisteX5" fmla="*/ 457200 w 914400"/>
                <a:gd name="connsiteY5" fmla="*/ 914400 h 914400"/>
                <a:gd name="connisteX6" fmla="*/ 457200 w 914400"/>
                <a:gd name="connsiteY6" fmla="*/ 914400 h 914400"/>
                <a:gd name="connisteX7" fmla="*/ 0 w 914400"/>
                <a:gd name="connsiteY7" fmla="*/ 457200 h 914400"/>
                <a:gd name="connisteX8" fmla="*/ 0 w 914400"/>
                <a:gd name="connsiteY8" fmla="*/ 457200 h 914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 descr="C:/Users/Administrator/AppData/Local/Temp/figmazip/slide_1d9dc11ae0693e62\datas\earth-6002&amp;148884.sv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 r:link="rId3"/>
                </a:ext>
              </a:extLst>
            </a:blip>
            <a:stretch>
              <a:fillRect/>
            </a:stretch>
          </p:blipFill>
          <p:spPr>
            <a:xfrm>
              <a:off x="1775" y="4176"/>
              <a:ext cx="768" cy="7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9"/>
              </p:custDataLst>
            </p:nvPr>
          </p:nvSpPr>
          <p:spPr>
            <a:xfrm>
              <a:off x="3280" y="3240"/>
              <a:ext cx="58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信息公开概况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0"/>
              </p:custDataLst>
            </p:nvPr>
          </p:nvSpPr>
          <p:spPr>
            <a:xfrm>
              <a:off x="3280" y="4176"/>
              <a:ext cx="6026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2024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年政府公开目录中，本机关通过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“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上海静安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”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门户网站主动公开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6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条。此外，在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“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品质天目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”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微信公众号发布非转载类信息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739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条。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11"/>
              </p:custDataLst>
            </p:nvPr>
          </p:nvSpPr>
          <p:spPr>
            <a:xfrm>
              <a:off x="960" y="6480"/>
              <a:ext cx="8520" cy="3359"/>
            </a:xfrm>
            <a:custGeom>
              <a:avLst/>
              <a:gdLst>
                <a:gd name="connisteX0" fmla="*/ 0 w 5410203"/>
                <a:gd name="connsiteY0" fmla="*/ 203197 h 2133596"/>
                <a:gd name="connisteX1" fmla="*/ 203197 w 5410203"/>
                <a:gd name="connsiteY1" fmla="*/ 0 h 2133596"/>
                <a:gd name="connisteX2" fmla="*/ 5206995 w 5410203"/>
                <a:gd name="connsiteY2" fmla="*/ 0 h 2133596"/>
                <a:gd name="connisteX3" fmla="*/ 5410203 w 5410203"/>
                <a:gd name="connsiteY3" fmla="*/ 203197 h 2133596"/>
                <a:gd name="connisteX4" fmla="*/ 5410203 w 5410203"/>
                <a:gd name="connsiteY4" fmla="*/ 1930398 h 2133596"/>
                <a:gd name="connisteX5" fmla="*/ 5206995 w 5410203"/>
                <a:gd name="connsiteY5" fmla="*/ 2133596 h 2133596"/>
                <a:gd name="connisteX6" fmla="*/ 203197 w 5410203"/>
                <a:gd name="connsiteY6" fmla="*/ 2133596 h 2133596"/>
                <a:gd name="connisteX7" fmla="*/ 0 w 5410203"/>
                <a:gd name="connsiteY7" fmla="*/ 1930398 h 2133596"/>
                <a:gd name="connisteX8" fmla="*/ 0 w 5410203"/>
                <a:gd name="connsiteY8" fmla="*/ 203197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410203" h="2133597">
                  <a:moveTo>
                    <a:pt x="0" y="203198"/>
                  </a:moveTo>
                  <a:cubicBezTo>
                    <a:pt x="0" y="90974"/>
                    <a:pt x="90974" y="0"/>
                    <a:pt x="203198" y="0"/>
                  </a:cubicBezTo>
                  <a:lnTo>
                    <a:pt x="5206996" y="0"/>
                  </a:lnTo>
                  <a:cubicBezTo>
                    <a:pt x="5319229" y="0"/>
                    <a:pt x="5410203" y="90974"/>
                    <a:pt x="5410203" y="203198"/>
                  </a:cubicBezTo>
                  <a:lnTo>
                    <a:pt x="5410203" y="1930399"/>
                  </a:lnTo>
                  <a:cubicBezTo>
                    <a:pt x="5410203" y="2042632"/>
                    <a:pt x="5319229" y="2133597"/>
                    <a:pt x="5206996" y="2133597"/>
                  </a:cubicBezTo>
                  <a:lnTo>
                    <a:pt x="203198" y="2133597"/>
                  </a:lnTo>
                  <a:cubicBezTo>
                    <a:pt x="90974" y="2133597"/>
                    <a:pt x="0" y="2042632"/>
                    <a:pt x="0" y="19303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>
              <p:custDataLst>
                <p:tags r:id="rId12"/>
              </p:custDataLst>
            </p:nvPr>
          </p:nvSpPr>
          <p:spPr>
            <a:xfrm>
              <a:off x="1440" y="7440"/>
              <a:ext cx="1440" cy="1440"/>
            </a:xfrm>
            <a:custGeom>
              <a:avLst/>
              <a:gdLst>
                <a:gd name="connisteX0" fmla="*/ 0 w 914400"/>
                <a:gd name="connsiteY0" fmla="*/ 457200 h 914400"/>
                <a:gd name="connisteX1" fmla="*/ 457200 w 914400"/>
                <a:gd name="connsiteY1" fmla="*/ 0 h 914400"/>
                <a:gd name="connisteX2" fmla="*/ 457200 w 914400"/>
                <a:gd name="connsiteY2" fmla="*/ 0 h 914400"/>
                <a:gd name="connisteX3" fmla="*/ 914400 w 914400"/>
                <a:gd name="connsiteY3" fmla="*/ 457200 h 914400"/>
                <a:gd name="connisteX4" fmla="*/ 914400 w 914400"/>
                <a:gd name="connsiteY4" fmla="*/ 457200 h 914400"/>
                <a:gd name="connisteX5" fmla="*/ 457200 w 914400"/>
                <a:gd name="connsiteY5" fmla="*/ 914400 h 914400"/>
                <a:gd name="connisteX6" fmla="*/ 457200 w 914400"/>
                <a:gd name="connsiteY6" fmla="*/ 914400 h 914400"/>
                <a:gd name="connisteX7" fmla="*/ 0 w 914400"/>
                <a:gd name="connsiteY7" fmla="*/ 457200 h 914400"/>
                <a:gd name="connisteX8" fmla="*/ 0 w 914400"/>
                <a:gd name="connsiteY8" fmla="*/ 457200 h 914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 descr="C:/Users/Administrator/AppData/Local/Temp/figmazip/slide_1d9dc11ae0693e62\datas\earth-6002&amp;148916.sv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 r:link="rId3"/>
                </a:ext>
              </a:extLst>
            </a:blip>
            <a:stretch>
              <a:fillRect/>
            </a:stretch>
          </p:blipFill>
          <p:spPr>
            <a:xfrm>
              <a:off x="1775" y="7775"/>
              <a:ext cx="768" cy="76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16"/>
              </p:custDataLst>
            </p:nvPr>
          </p:nvSpPr>
          <p:spPr>
            <a:xfrm>
              <a:off x="3280" y="6840"/>
              <a:ext cx="58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信息公开内容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7"/>
              </p:custDataLst>
            </p:nvPr>
          </p:nvSpPr>
          <p:spPr>
            <a:xfrm>
              <a:off x="3280" y="7560"/>
              <a:ext cx="58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公开内容涵盖实事项目、法治政府建设报告、财政预决算、重大行政决策、便民信息、社区服务、基层党建及成果案例等，信息丰富，覆盖面广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18"/>
              </p:custDataLst>
            </p:nvPr>
          </p:nvSpPr>
          <p:spPr>
            <a:xfrm>
              <a:off x="10200" y="3840"/>
              <a:ext cx="1440" cy="1440"/>
            </a:xfrm>
            <a:custGeom>
              <a:avLst/>
              <a:gdLst>
                <a:gd name="connisteX0" fmla="*/ 0 w 914400"/>
                <a:gd name="connsiteY0" fmla="*/ 457200 h 914400"/>
                <a:gd name="connisteX1" fmla="*/ 457200 w 914400"/>
                <a:gd name="connsiteY1" fmla="*/ 0 h 914400"/>
                <a:gd name="connisteX2" fmla="*/ 457200 w 914400"/>
                <a:gd name="connsiteY2" fmla="*/ 0 h 914400"/>
                <a:gd name="connisteX3" fmla="*/ 914400 w 914400"/>
                <a:gd name="connsiteY3" fmla="*/ 457200 h 914400"/>
                <a:gd name="connisteX4" fmla="*/ 914400 w 914400"/>
                <a:gd name="connsiteY4" fmla="*/ 457200 h 914400"/>
                <a:gd name="connisteX5" fmla="*/ 457200 w 914400"/>
                <a:gd name="connsiteY5" fmla="*/ 914400 h 914400"/>
                <a:gd name="connisteX6" fmla="*/ 457200 w 914400"/>
                <a:gd name="connsiteY6" fmla="*/ 914400 h 914400"/>
                <a:gd name="connisteX7" fmla="*/ 0 w 914400"/>
                <a:gd name="connsiteY7" fmla="*/ 457200 h 914400"/>
                <a:gd name="connisteX8" fmla="*/ 0 w 914400"/>
                <a:gd name="connsiteY8" fmla="*/ 457200 h 914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914400" h="914400">
                  <a:moveTo>
                    <a:pt x="0" y="457200"/>
                  </a:moveTo>
                  <a:cubicBezTo>
                    <a:pt x="0" y="204698"/>
                    <a:pt x="204698" y="0"/>
                    <a:pt x="457200" y="0"/>
                  </a:cubicBezTo>
                  <a:lnTo>
                    <a:pt x="457200" y="0"/>
                  </a:lnTo>
                  <a:cubicBezTo>
                    <a:pt x="709702" y="0"/>
                    <a:pt x="914400" y="204698"/>
                    <a:pt x="914400" y="457200"/>
                  </a:cubicBezTo>
                  <a:lnTo>
                    <a:pt x="914400" y="457200"/>
                  </a:lnTo>
                  <a:cubicBezTo>
                    <a:pt x="914400" y="709702"/>
                    <a:pt x="709702" y="914400"/>
                    <a:pt x="457200" y="914400"/>
                  </a:cubicBezTo>
                  <a:lnTo>
                    <a:pt x="457200" y="914400"/>
                  </a:lnTo>
                  <a:cubicBezTo>
                    <a:pt x="204698" y="914400"/>
                    <a:pt x="0" y="709702"/>
                    <a:pt x="0" y="457200"/>
                  </a:cubicBezTo>
                  <a:lnTo>
                    <a:pt x="0" y="4572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9"/>
              </p:custDataLst>
            </p:nvPr>
          </p:nvSpPr>
          <p:spPr>
            <a:xfrm>
              <a:off x="11865" y="3840"/>
              <a:ext cx="58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信息公开渠道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20"/>
              </p:custDataLst>
            </p:nvPr>
          </p:nvSpPr>
          <p:spPr>
            <a:xfrm>
              <a:off x="12040" y="4960"/>
              <a:ext cx="3046" cy="42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主要通过“上海静安”门户网站和“品质天目”微信公众号公开，其中微信公众号为主要发布平台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21"/>
              </p:custDataLst>
            </p:nvPr>
          </p:nvSpPr>
          <p:spPr>
            <a:xfrm>
              <a:off x="12040" y="7560"/>
              <a:ext cx="580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609603" y="609603"/>
            <a:ext cx="92837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主动公开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C:/Users/Administrator/AppData/Roaming/Kingsoft/office6/wppai/figma_res\loading_bg.png"/>
          <p:cNvPicPr preferRelativeResize="0"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609603" y="2590797"/>
            <a:ext cx="10972800" cy="3657600"/>
          </a:xfrm>
          <a:custGeom>
            <a:avLst/>
            <a:gdLst>
              <a:gd name="connisteX0" fmla="*/ 0 w 10972800"/>
              <a:gd name="connsiteY0" fmla="*/ 203197 h 3657600"/>
              <a:gd name="connisteX1" fmla="*/ 203197 w 10972800"/>
              <a:gd name="connsiteY1" fmla="*/ 0 h 3657600"/>
              <a:gd name="connisteX2" fmla="*/ 10769602 w 10972800"/>
              <a:gd name="connsiteY2" fmla="*/ 0 h 3657600"/>
              <a:gd name="connisteX3" fmla="*/ 10972800 w 10972800"/>
              <a:gd name="connsiteY3" fmla="*/ 203197 h 3657600"/>
              <a:gd name="connisteX4" fmla="*/ 10972800 w 10972800"/>
              <a:gd name="connsiteY4" fmla="*/ 3454402 h 3657600"/>
              <a:gd name="connisteX5" fmla="*/ 10769602 w 10972800"/>
              <a:gd name="connsiteY5" fmla="*/ 3657600 h 3657600"/>
              <a:gd name="connisteX6" fmla="*/ 203197 w 10972800"/>
              <a:gd name="connsiteY6" fmla="*/ 3657600 h 3657600"/>
              <a:gd name="connisteX7" fmla="*/ 0 w 10972800"/>
              <a:gd name="connsiteY7" fmla="*/ 3454402 h 3657600"/>
              <a:gd name="connisteX8" fmla="*/ 0 w 10972800"/>
              <a:gd name="connsiteY8" fmla="*/ 203197 h 365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657600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10769602" y="0"/>
                </a:lnTo>
                <a:cubicBezTo>
                  <a:pt x="10881826" y="0"/>
                  <a:pt x="10972800" y="90974"/>
                  <a:pt x="10972800" y="203198"/>
                </a:cubicBezTo>
                <a:lnTo>
                  <a:pt x="10972800" y="3454402"/>
                </a:lnTo>
                <a:cubicBezTo>
                  <a:pt x="10972800" y="3566626"/>
                  <a:pt x="10881826" y="3657600"/>
                  <a:pt x="10769602" y="3657600"/>
                </a:cubicBezTo>
                <a:lnTo>
                  <a:pt x="203198" y="3657600"/>
                </a:lnTo>
                <a:cubicBezTo>
                  <a:pt x="90974" y="3657600"/>
                  <a:pt x="0" y="3566626"/>
                  <a:pt x="0" y="3454402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2" r:link="rId3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9603" y="609603"/>
            <a:ext cx="3568702" cy="152400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依申请公开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88565" y="3429000"/>
            <a:ext cx="7010400" cy="1422400"/>
            <a:chOff x="7320" y="1040"/>
            <a:chExt cx="11040" cy="2240"/>
          </a:xfrm>
        </p:grpSpPr>
        <p:sp>
          <p:nvSpPr>
            <p:cNvPr id="4" name="任意多边形 3"/>
            <p:cNvSpPr/>
            <p:nvPr>
              <p:custDataLst>
                <p:tags r:id="rId6"/>
              </p:custDataLst>
            </p:nvPr>
          </p:nvSpPr>
          <p:spPr>
            <a:xfrm>
              <a:off x="7320" y="1040"/>
              <a:ext cx="81" cy="2241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7560" y="1040"/>
              <a:ext cx="51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信息公开申请概况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7560" y="1840"/>
              <a:ext cx="50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2024年共收到16件申请，均为自然人提交，全年答复16件，无结转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9"/>
              </p:custDataLst>
            </p:nvPr>
          </p:nvSpPr>
          <p:spPr>
            <a:xfrm>
              <a:off x="13020" y="1040"/>
              <a:ext cx="80" cy="2241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13260" y="1040"/>
              <a:ext cx="51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年度处理情况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13260" y="1840"/>
              <a:ext cx="50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当年处理完毕16件，无结转至下年，行政复议和行政诉讼均为0件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1"/>
          <p:cNvSpPr/>
          <p:nvPr>
            <p:custDataLst>
              <p:tags r:id="rId1"/>
            </p:custDataLst>
          </p:nvPr>
        </p:nvSpPr>
        <p:spPr>
          <a:xfrm>
            <a:off x="8864596" y="0"/>
            <a:ext cx="3327400" cy="6858000"/>
          </a:xfrm>
          <a:custGeom>
            <a:avLst/>
            <a:gdLst>
              <a:gd name="connisteX0" fmla="*/ 1758226 w 3327401"/>
              <a:gd name="connsiteY0" fmla="*/ 0 h 6858000"/>
              <a:gd name="connisteX1" fmla="*/ 3327401 w 3327401"/>
              <a:gd name="connsiteY1" fmla="*/ 0 h 6858000"/>
              <a:gd name="connisteX2" fmla="*/ 3327401 w 3327401"/>
              <a:gd name="connsiteY2" fmla="*/ 6858000 h 6858000"/>
              <a:gd name="connisteX3" fmla="*/ 0 w 3327401"/>
              <a:gd name="connsiteY3" fmla="*/ 6858000 h 6858000"/>
              <a:gd name="connisteX4" fmla="*/ 1758226 w 3327401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327401" h="6858000">
                <a:moveTo>
                  <a:pt x="1758227" y="0"/>
                </a:moveTo>
                <a:lnTo>
                  <a:pt x="3327401" y="0"/>
                </a:lnTo>
                <a:lnTo>
                  <a:pt x="3327401" y="6858000"/>
                </a:lnTo>
                <a:lnTo>
                  <a:pt x="0" y="6858000"/>
                </a:lnTo>
                <a:lnTo>
                  <a:pt x="17582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9924184" y="4114800"/>
            <a:ext cx="2267585" cy="2742565"/>
          </a:xfrm>
          <a:custGeom>
            <a:avLst/>
            <a:gdLst>
              <a:gd name="connisteX0" fmla="*/ 2267785 w 2267812"/>
              <a:gd name="connsiteY0" fmla="*/ 0 h 2743172"/>
              <a:gd name="connisteX1" fmla="*/ 2267812 w 2267812"/>
              <a:gd name="connsiteY1" fmla="*/ 2743172 h 2743172"/>
              <a:gd name="connisteX2" fmla="*/ 502517 w 2267812"/>
              <a:gd name="connsiteY2" fmla="*/ 2743172 h 2743172"/>
              <a:gd name="connisteX3" fmla="*/ 10652 w 2267812"/>
              <a:gd name="connsiteY3" fmla="*/ 924888 h 2743172"/>
              <a:gd name="connisteX4" fmla="*/ 225481 w 2267812"/>
              <a:gd name="connsiteY4" fmla="*/ 551026 h 2743172"/>
              <a:gd name="connisteX5" fmla="*/ 2267785 w 2267812"/>
              <a:gd name="connsiteY5" fmla="*/ 0 h 27431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267813" h="2743173">
                <a:moveTo>
                  <a:pt x="2267785" y="0"/>
                </a:moveTo>
                <a:lnTo>
                  <a:pt x="2267813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>
            <a:off x="10545958" y="4648188"/>
            <a:ext cx="1645920" cy="2209800"/>
          </a:xfrm>
          <a:custGeom>
            <a:avLst/>
            <a:gdLst>
              <a:gd name="connisteX0" fmla="*/ 1646038 w 1646038"/>
              <a:gd name="connsiteY0" fmla="*/ 0 h 2209803"/>
              <a:gd name="connisteX1" fmla="*/ 1646038 w 1646038"/>
              <a:gd name="connsiteY1" fmla="*/ 1591056 h 2209803"/>
              <a:gd name="connisteX2" fmla="*/ 1646038 w 1646038"/>
              <a:gd name="connsiteY2" fmla="*/ 2209803 h 2209803"/>
              <a:gd name="connisteX3" fmla="*/ 401430 w 1646038"/>
              <a:gd name="connsiteY3" fmla="*/ 2209803 h 2209803"/>
              <a:gd name="connisteX4" fmla="*/ 10469 w 1646038"/>
              <a:gd name="connsiteY4" fmla="*/ 751234 h 2209803"/>
              <a:gd name="connisteX5" fmla="*/ 226487 w 1646038"/>
              <a:gd name="connsiteY5" fmla="*/ 377766 h 2209803"/>
              <a:gd name="connisteX6" fmla="*/ 1646038 w 1646038"/>
              <a:gd name="connsiteY6" fmla="*/ 0 h 2209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646039" h="2209803">
                <a:moveTo>
                  <a:pt x="1646039" y="0"/>
                </a:moveTo>
                <a:lnTo>
                  <a:pt x="1646039" y="1591056"/>
                </a:lnTo>
                <a:lnTo>
                  <a:pt x="1646039" y="2209803"/>
                </a:lnTo>
                <a:lnTo>
                  <a:pt x="401431" y="2209803"/>
                </a:lnTo>
                <a:lnTo>
                  <a:pt x="10470" y="751234"/>
                </a:lnTo>
                <a:cubicBezTo>
                  <a:pt x="-33174" y="588426"/>
                  <a:pt x="63606" y="421109"/>
                  <a:pt x="226488" y="377766"/>
                </a:cubicBezTo>
                <a:lnTo>
                  <a:pt x="1646039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11166845" y="5168911"/>
            <a:ext cx="1024890" cy="1689100"/>
          </a:xfrm>
          <a:custGeom>
            <a:avLst/>
            <a:gdLst>
              <a:gd name="connisteX0" fmla="*/ 1025152 w 1025152"/>
              <a:gd name="connsiteY0" fmla="*/ 0 h 1689088"/>
              <a:gd name="connisteX1" fmla="*/ 1025152 w 1025152"/>
              <a:gd name="connsiteY1" fmla="*/ 1689088 h 1689088"/>
              <a:gd name="connisteX2" fmla="*/ 301258 w 1025152"/>
              <a:gd name="connsiteY2" fmla="*/ 1689088 h 1689088"/>
              <a:gd name="connisteX3" fmla="*/ 10195 w 1025152"/>
              <a:gd name="connsiteY3" fmla="*/ 587950 h 1689088"/>
              <a:gd name="connisteX4" fmla="*/ 225463 w 1025152"/>
              <a:gd name="connsiteY4" fmla="*/ 215780 h 1689088"/>
              <a:gd name="connisteX5" fmla="*/ 1025152 w 1025152"/>
              <a:gd name="connsiteY5" fmla="*/ 0 h 168908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1025152" h="1689089">
                <a:moveTo>
                  <a:pt x="1025152" y="0"/>
                </a:moveTo>
                <a:lnTo>
                  <a:pt x="1025152" y="1689089"/>
                </a:lnTo>
                <a:lnTo>
                  <a:pt x="301258" y="1689089"/>
                </a:lnTo>
                <a:lnTo>
                  <a:pt x="10196" y="587950"/>
                </a:lnTo>
                <a:cubicBezTo>
                  <a:pt x="-32672" y="425790"/>
                  <a:pt x="63533" y="259479"/>
                  <a:pt x="225464" y="215780"/>
                </a:cubicBezTo>
                <a:lnTo>
                  <a:pt x="1025152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09603" y="609603"/>
            <a:ext cx="92837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政府信息管理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13" name="图片 12" descr="C:/Users/Administrator/AppData/Roaming/Kingsoft/office6/wppai/figma_res\loading_bg.png"/>
          <p:cNvPicPr preferRelativeResize="0">
            <a:picLocks noChangeAspect="1"/>
          </p:cNvPicPr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532133" y="2693033"/>
            <a:ext cx="10972800" cy="2844165"/>
          </a:xfrm>
          <a:custGeom>
            <a:avLst/>
            <a:gdLst>
              <a:gd name="connisteX0" fmla="*/ 0 w 10972800"/>
              <a:gd name="connsiteY0" fmla="*/ 203197 h 2844798"/>
              <a:gd name="connisteX1" fmla="*/ 203197 w 10972800"/>
              <a:gd name="connsiteY1" fmla="*/ 0 h 2844798"/>
              <a:gd name="connisteX2" fmla="*/ 10769602 w 10972800"/>
              <a:gd name="connsiteY2" fmla="*/ 0 h 2844798"/>
              <a:gd name="connisteX3" fmla="*/ 10972800 w 10972800"/>
              <a:gd name="connsiteY3" fmla="*/ 203197 h 2844798"/>
              <a:gd name="connisteX4" fmla="*/ 10972800 w 10972800"/>
              <a:gd name="connsiteY4" fmla="*/ 2641601 h 2844798"/>
              <a:gd name="connisteX5" fmla="*/ 10769602 w 10972800"/>
              <a:gd name="connsiteY5" fmla="*/ 2844798 h 2844798"/>
              <a:gd name="connisteX6" fmla="*/ 203197 w 10972800"/>
              <a:gd name="connsiteY6" fmla="*/ 2844798 h 2844798"/>
              <a:gd name="connisteX7" fmla="*/ 0 w 10972800"/>
              <a:gd name="connsiteY7" fmla="*/ 2641601 h 2844798"/>
              <a:gd name="connisteX8" fmla="*/ 0 w 10972800"/>
              <a:gd name="connsiteY8" fmla="*/ 203197 h 28447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799">
                <a:moveTo>
                  <a:pt x="0" y="203198"/>
                </a:moveTo>
                <a:cubicBezTo>
                  <a:pt x="0" y="90974"/>
                  <a:pt x="90974" y="0"/>
                  <a:pt x="203198" y="0"/>
                </a:cubicBezTo>
                <a:lnTo>
                  <a:pt x="10769602" y="0"/>
                </a:lnTo>
                <a:cubicBezTo>
                  <a:pt x="10881826" y="0"/>
                  <a:pt x="10972800" y="90974"/>
                  <a:pt x="10972800" y="203198"/>
                </a:cubicBezTo>
                <a:lnTo>
                  <a:pt x="10972800" y="2641601"/>
                </a:lnTo>
                <a:cubicBezTo>
                  <a:pt x="10972800" y="2753825"/>
                  <a:pt x="10881826" y="2844799"/>
                  <a:pt x="10769602" y="2844799"/>
                </a:cubicBezTo>
                <a:lnTo>
                  <a:pt x="203198" y="2844799"/>
                </a:lnTo>
                <a:cubicBezTo>
                  <a:pt x="90974" y="2844799"/>
                  <a:pt x="0" y="2753825"/>
                  <a:pt x="0" y="2641601"/>
                </a:cubicBezTo>
                <a:lnTo>
                  <a:pt x="0" y="203198"/>
                </a:lnTo>
                <a:close/>
              </a:path>
            </a:pathLst>
          </a:custGeom>
          <a:blipFill rotWithShape="1">
            <a:blip r:embed="rId7" r:link="rId8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25525" y="3302000"/>
            <a:ext cx="9220200" cy="1117600"/>
            <a:chOff x="960" y="2880"/>
            <a:chExt cx="14520" cy="1760"/>
          </a:xfrm>
        </p:grpSpPr>
        <p:sp>
          <p:nvSpPr>
            <p:cNvPr id="7" name="任意多边形 6"/>
            <p:cNvSpPr/>
            <p:nvPr>
              <p:custDataLst>
                <p:tags r:id="rId9"/>
              </p:custDataLst>
            </p:nvPr>
          </p:nvSpPr>
          <p:spPr>
            <a:xfrm>
              <a:off x="960" y="2880"/>
              <a:ext cx="80" cy="1759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1200" y="28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信息公开制度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1200" y="3680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确保信息依法、及时、高效、准确公开，维护内容的日常更新和审核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12"/>
              </p:custDataLst>
            </p:nvPr>
          </p:nvSpPr>
          <p:spPr>
            <a:xfrm>
              <a:off x="8520" y="2880"/>
              <a:ext cx="80" cy="1759"/>
            </a:xfrm>
            <a:custGeom>
              <a:avLst/>
              <a:gdLst>
                <a:gd name="connisteX0" fmla="*/ 0 w 50804"/>
                <a:gd name="connsiteY0" fmla="*/ 25402 h 1117597"/>
                <a:gd name="connisteX1" fmla="*/ 25402 w 50804"/>
                <a:gd name="connsiteY1" fmla="*/ 0 h 1117597"/>
                <a:gd name="connisteX2" fmla="*/ 25402 w 50804"/>
                <a:gd name="connsiteY2" fmla="*/ 0 h 1117597"/>
                <a:gd name="connisteX3" fmla="*/ 50804 w 50804"/>
                <a:gd name="connsiteY3" fmla="*/ 25402 h 1117597"/>
                <a:gd name="connisteX4" fmla="*/ 50804 w 50804"/>
                <a:gd name="connsiteY4" fmla="*/ 1092195 h 1117597"/>
                <a:gd name="connisteX5" fmla="*/ 25402 w 50804"/>
                <a:gd name="connsiteY5" fmla="*/ 1117597 h 1117597"/>
                <a:gd name="connisteX6" fmla="*/ 25402 w 50804"/>
                <a:gd name="connsiteY6" fmla="*/ 1117597 h 1117597"/>
                <a:gd name="connisteX7" fmla="*/ 0 w 50804"/>
                <a:gd name="connsiteY7" fmla="*/ 1092195 h 1117597"/>
                <a:gd name="connisteX8" fmla="*/ 0 w 50804"/>
                <a:gd name="connsiteY8" fmla="*/ 25402 h 111759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117598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092196"/>
                  </a:lnTo>
                  <a:cubicBezTo>
                    <a:pt x="50804" y="1106232"/>
                    <a:pt x="39429" y="1117598"/>
                    <a:pt x="25402" y="1117598"/>
                  </a:cubicBezTo>
                  <a:lnTo>
                    <a:pt x="25402" y="1117598"/>
                  </a:lnTo>
                  <a:cubicBezTo>
                    <a:pt x="11375" y="1117598"/>
                    <a:pt x="0" y="1106232"/>
                    <a:pt x="0" y="1092196"/>
                  </a:cubicBezTo>
                  <a:lnTo>
                    <a:pt x="0" y="2540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3"/>
              </p:custDataLst>
            </p:nvPr>
          </p:nvSpPr>
          <p:spPr>
            <a:xfrm>
              <a:off x="8760" y="2880"/>
              <a:ext cx="672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信息审核机制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4"/>
              </p:custDataLst>
            </p:nvPr>
          </p:nvSpPr>
          <p:spPr>
            <a:xfrm>
              <a:off x="8760" y="3680"/>
              <a:ext cx="668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落实专人审核，检查信息真实、保密、准确、合规、一致，防止虚假和涉密信息发布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/Users/Administrator/AppData/Local/Temp/figmazip/slide_f2e0752e6d55aecd\datas\氛围图-6002&amp;118788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平台建设</a:t>
            </a:r>
            <a:endParaRPr lang="zh-CN" altLang="en-US" sz="4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09600" y="2209800"/>
            <a:ext cx="9220200" cy="3657600"/>
            <a:chOff x="960" y="3480"/>
            <a:chExt cx="14520" cy="5760"/>
          </a:xfrm>
        </p:grpSpPr>
        <p:sp>
          <p:nvSpPr>
            <p:cNvPr id="5" name="任意多边形 4"/>
            <p:cNvSpPr/>
            <p:nvPr>
              <p:custDataLst>
                <p:tags r:id="rId6"/>
              </p:custDataLst>
            </p:nvPr>
          </p:nvSpPr>
          <p:spPr>
            <a:xfrm>
              <a:off x="960" y="3480"/>
              <a:ext cx="1200" cy="1200"/>
            </a:xfrm>
            <a:custGeom>
              <a:avLst/>
              <a:gdLst>
                <a:gd name="connisteX0" fmla="*/ 0 w 761996"/>
                <a:gd name="connsiteY0" fmla="*/ 101598 h 761996"/>
                <a:gd name="connisteX1" fmla="*/ 101598 w 761996"/>
                <a:gd name="connsiteY1" fmla="*/ 0 h 761996"/>
                <a:gd name="connisteX2" fmla="*/ 660397 w 761996"/>
                <a:gd name="connsiteY2" fmla="*/ 0 h 761996"/>
                <a:gd name="connisteX3" fmla="*/ 761996 w 761996"/>
                <a:gd name="connsiteY3" fmla="*/ 101598 h 761996"/>
                <a:gd name="connisteX4" fmla="*/ 761996 w 761996"/>
                <a:gd name="connsiteY4" fmla="*/ 660397 h 761996"/>
                <a:gd name="connisteX5" fmla="*/ 660397 w 761996"/>
                <a:gd name="connsiteY5" fmla="*/ 761996 h 761996"/>
                <a:gd name="connisteX6" fmla="*/ 101598 w 761996"/>
                <a:gd name="connsiteY6" fmla="*/ 761996 h 761996"/>
                <a:gd name="connisteX7" fmla="*/ 0 w 761996"/>
                <a:gd name="connsiteY7" fmla="*/ 660397 h 761996"/>
                <a:gd name="connisteX8" fmla="*/ 0 w 761996"/>
                <a:gd name="connsiteY8" fmla="*/ 101598 h 7619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761997" h="761997">
                  <a:moveTo>
                    <a:pt x="0" y="101599"/>
                  </a:moveTo>
                  <a:cubicBezTo>
                    <a:pt x="0" y="45491"/>
                    <a:pt x="45491" y="0"/>
                    <a:pt x="101599" y="0"/>
                  </a:cubicBezTo>
                  <a:lnTo>
                    <a:pt x="660398" y="0"/>
                  </a:lnTo>
                  <a:cubicBezTo>
                    <a:pt x="716515" y="0"/>
                    <a:pt x="761997" y="45491"/>
                    <a:pt x="761997" y="101599"/>
                  </a:cubicBezTo>
                  <a:lnTo>
                    <a:pt x="761997" y="660398"/>
                  </a:lnTo>
                  <a:cubicBezTo>
                    <a:pt x="761997" y="716515"/>
                    <a:pt x="716515" y="761997"/>
                    <a:pt x="660398" y="761997"/>
                  </a:cubicBezTo>
                  <a:lnTo>
                    <a:pt x="101599" y="761997"/>
                  </a:lnTo>
                  <a:cubicBezTo>
                    <a:pt x="45491" y="761997"/>
                    <a:pt x="0" y="716515"/>
                    <a:pt x="0" y="660398"/>
                  </a:cubicBezTo>
                  <a:lnTo>
                    <a:pt x="0" y="1015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1160" y="3685"/>
              <a:ext cx="800" cy="7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zh-CN" altLang="en-US" sz="2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2480" y="3480"/>
              <a:ext cx="5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信息公开渠道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2480" y="4200"/>
              <a:ext cx="552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包括“上海静安”网站、区档案馆、街道社区事务受理服务中心及社区媒体。同时，通过“品质天目”微信公众号、“天目西路街道”微博发布便民信息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10"/>
              </p:custDataLst>
            </p:nvPr>
          </p:nvSpPr>
          <p:spPr>
            <a:xfrm>
              <a:off x="960" y="6600"/>
              <a:ext cx="1200" cy="1200"/>
            </a:xfrm>
            <a:custGeom>
              <a:avLst/>
              <a:gdLst>
                <a:gd name="connisteX0" fmla="*/ 0 w 761996"/>
                <a:gd name="connsiteY0" fmla="*/ 101598 h 761996"/>
                <a:gd name="connisteX1" fmla="*/ 101598 w 761996"/>
                <a:gd name="connsiteY1" fmla="*/ 0 h 761996"/>
                <a:gd name="connisteX2" fmla="*/ 660397 w 761996"/>
                <a:gd name="connsiteY2" fmla="*/ 0 h 761996"/>
                <a:gd name="connisteX3" fmla="*/ 761996 w 761996"/>
                <a:gd name="connsiteY3" fmla="*/ 101598 h 761996"/>
                <a:gd name="connisteX4" fmla="*/ 761996 w 761996"/>
                <a:gd name="connsiteY4" fmla="*/ 660397 h 761996"/>
                <a:gd name="connisteX5" fmla="*/ 660397 w 761996"/>
                <a:gd name="connsiteY5" fmla="*/ 761996 h 761996"/>
                <a:gd name="connisteX6" fmla="*/ 101598 w 761996"/>
                <a:gd name="connsiteY6" fmla="*/ 761996 h 761996"/>
                <a:gd name="connisteX7" fmla="*/ 0 w 761996"/>
                <a:gd name="connsiteY7" fmla="*/ 660397 h 761996"/>
                <a:gd name="connisteX8" fmla="*/ 0 w 761996"/>
                <a:gd name="connsiteY8" fmla="*/ 101598 h 7619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761997" h="761997">
                  <a:moveTo>
                    <a:pt x="0" y="101599"/>
                  </a:moveTo>
                  <a:cubicBezTo>
                    <a:pt x="0" y="45491"/>
                    <a:pt x="45491" y="0"/>
                    <a:pt x="101599" y="0"/>
                  </a:cubicBezTo>
                  <a:lnTo>
                    <a:pt x="660398" y="0"/>
                  </a:lnTo>
                  <a:cubicBezTo>
                    <a:pt x="716515" y="0"/>
                    <a:pt x="761997" y="45491"/>
                    <a:pt x="761997" y="101599"/>
                  </a:cubicBezTo>
                  <a:lnTo>
                    <a:pt x="761997" y="660398"/>
                  </a:lnTo>
                  <a:cubicBezTo>
                    <a:pt x="761997" y="716515"/>
                    <a:pt x="716515" y="761997"/>
                    <a:pt x="660398" y="761997"/>
                  </a:cubicBezTo>
                  <a:lnTo>
                    <a:pt x="101599" y="761997"/>
                  </a:lnTo>
                  <a:cubicBezTo>
                    <a:pt x="45491" y="761997"/>
                    <a:pt x="0" y="716515"/>
                    <a:pt x="0" y="660398"/>
                  </a:cubicBezTo>
                  <a:lnTo>
                    <a:pt x="0" y="1015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1160" y="6805"/>
              <a:ext cx="800" cy="7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03</a:t>
              </a:r>
              <a:endParaRPr lang="zh-CN" altLang="en-US" sz="2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2480" y="6600"/>
              <a:ext cx="5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服务便民措施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2480" y="7320"/>
              <a:ext cx="552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在街道社区设置受理服务中心查阅点，提供地址、电话查询服务，并在居民区采用黑板报、电子公告栏等方式发布民生信息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4"/>
              </p:custDataLst>
            </p:nvPr>
          </p:nvSpPr>
          <p:spPr>
            <a:xfrm>
              <a:off x="8400" y="3480"/>
              <a:ext cx="1200" cy="1200"/>
            </a:xfrm>
            <a:custGeom>
              <a:avLst/>
              <a:gdLst>
                <a:gd name="connisteX0" fmla="*/ 0 w 761996"/>
                <a:gd name="connsiteY0" fmla="*/ 101598 h 761996"/>
                <a:gd name="connisteX1" fmla="*/ 101598 w 761996"/>
                <a:gd name="connsiteY1" fmla="*/ 0 h 761996"/>
                <a:gd name="connisteX2" fmla="*/ 660397 w 761996"/>
                <a:gd name="connsiteY2" fmla="*/ 0 h 761996"/>
                <a:gd name="connisteX3" fmla="*/ 761996 w 761996"/>
                <a:gd name="connsiteY3" fmla="*/ 101598 h 761996"/>
                <a:gd name="connisteX4" fmla="*/ 761996 w 761996"/>
                <a:gd name="connsiteY4" fmla="*/ 660397 h 761996"/>
                <a:gd name="connisteX5" fmla="*/ 660397 w 761996"/>
                <a:gd name="connsiteY5" fmla="*/ 761996 h 761996"/>
                <a:gd name="connisteX6" fmla="*/ 101598 w 761996"/>
                <a:gd name="connsiteY6" fmla="*/ 761996 h 761996"/>
                <a:gd name="connisteX7" fmla="*/ 0 w 761996"/>
                <a:gd name="connsiteY7" fmla="*/ 660397 h 761996"/>
                <a:gd name="connisteX8" fmla="*/ 0 w 761996"/>
                <a:gd name="connsiteY8" fmla="*/ 101598 h 7619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761997" h="761997">
                  <a:moveTo>
                    <a:pt x="0" y="101599"/>
                  </a:moveTo>
                  <a:cubicBezTo>
                    <a:pt x="0" y="45491"/>
                    <a:pt x="45491" y="0"/>
                    <a:pt x="101599" y="0"/>
                  </a:cubicBezTo>
                  <a:lnTo>
                    <a:pt x="660398" y="0"/>
                  </a:lnTo>
                  <a:cubicBezTo>
                    <a:pt x="716515" y="0"/>
                    <a:pt x="761997" y="45491"/>
                    <a:pt x="761997" y="101599"/>
                  </a:cubicBezTo>
                  <a:lnTo>
                    <a:pt x="761997" y="660398"/>
                  </a:lnTo>
                  <a:cubicBezTo>
                    <a:pt x="761997" y="716515"/>
                    <a:pt x="716515" y="761997"/>
                    <a:pt x="660398" y="761997"/>
                  </a:cubicBezTo>
                  <a:lnTo>
                    <a:pt x="101599" y="761997"/>
                  </a:lnTo>
                  <a:cubicBezTo>
                    <a:pt x="45491" y="761997"/>
                    <a:pt x="0" y="716515"/>
                    <a:pt x="0" y="660398"/>
                  </a:cubicBezTo>
                  <a:lnTo>
                    <a:pt x="0" y="1015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5"/>
              </p:custDataLst>
            </p:nvPr>
          </p:nvSpPr>
          <p:spPr>
            <a:xfrm>
              <a:off x="8600" y="3685"/>
              <a:ext cx="800" cy="7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zh-CN" altLang="en-US" sz="2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6"/>
              </p:custDataLst>
            </p:nvPr>
          </p:nvSpPr>
          <p:spPr>
            <a:xfrm>
              <a:off x="9920" y="3480"/>
              <a:ext cx="5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信息公开方式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9920" y="4200"/>
              <a:ext cx="552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采用门户网站、实体查阅点、电话咨询、社区传统媒介和新媒体相结合的方式，覆盖广泛，方便居民查询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18"/>
              </p:custDataLst>
            </p:nvPr>
          </p:nvSpPr>
          <p:spPr>
            <a:xfrm>
              <a:off x="8400" y="6600"/>
              <a:ext cx="1200" cy="1200"/>
            </a:xfrm>
            <a:custGeom>
              <a:avLst/>
              <a:gdLst>
                <a:gd name="connisteX0" fmla="*/ 0 w 761996"/>
                <a:gd name="connsiteY0" fmla="*/ 101598 h 761996"/>
                <a:gd name="connisteX1" fmla="*/ 101598 w 761996"/>
                <a:gd name="connsiteY1" fmla="*/ 0 h 761996"/>
                <a:gd name="connisteX2" fmla="*/ 660397 w 761996"/>
                <a:gd name="connsiteY2" fmla="*/ 0 h 761996"/>
                <a:gd name="connisteX3" fmla="*/ 761996 w 761996"/>
                <a:gd name="connsiteY3" fmla="*/ 101598 h 761996"/>
                <a:gd name="connisteX4" fmla="*/ 761996 w 761996"/>
                <a:gd name="connsiteY4" fmla="*/ 660397 h 761996"/>
                <a:gd name="connisteX5" fmla="*/ 660397 w 761996"/>
                <a:gd name="connsiteY5" fmla="*/ 761996 h 761996"/>
                <a:gd name="connisteX6" fmla="*/ 101598 w 761996"/>
                <a:gd name="connsiteY6" fmla="*/ 761996 h 761996"/>
                <a:gd name="connisteX7" fmla="*/ 0 w 761996"/>
                <a:gd name="connsiteY7" fmla="*/ 660397 h 761996"/>
                <a:gd name="connisteX8" fmla="*/ 0 w 761996"/>
                <a:gd name="connsiteY8" fmla="*/ 101598 h 7619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761997" h="761997">
                  <a:moveTo>
                    <a:pt x="0" y="101599"/>
                  </a:moveTo>
                  <a:cubicBezTo>
                    <a:pt x="0" y="45491"/>
                    <a:pt x="45491" y="0"/>
                    <a:pt x="101599" y="0"/>
                  </a:cubicBezTo>
                  <a:lnTo>
                    <a:pt x="660398" y="0"/>
                  </a:lnTo>
                  <a:cubicBezTo>
                    <a:pt x="716515" y="0"/>
                    <a:pt x="761997" y="45491"/>
                    <a:pt x="761997" y="101599"/>
                  </a:cubicBezTo>
                  <a:lnTo>
                    <a:pt x="761997" y="660398"/>
                  </a:lnTo>
                  <a:cubicBezTo>
                    <a:pt x="761997" y="716515"/>
                    <a:pt x="716515" y="761997"/>
                    <a:pt x="660398" y="761997"/>
                  </a:cubicBezTo>
                  <a:lnTo>
                    <a:pt x="101599" y="761997"/>
                  </a:lnTo>
                  <a:cubicBezTo>
                    <a:pt x="45491" y="761997"/>
                    <a:pt x="0" y="716515"/>
                    <a:pt x="0" y="660398"/>
                  </a:cubicBezTo>
                  <a:lnTo>
                    <a:pt x="0" y="1015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8600" y="6805"/>
              <a:ext cx="800" cy="7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04</a:t>
              </a:r>
              <a:endParaRPr lang="zh-CN" altLang="en-US" sz="28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0"/>
              </p:custDataLst>
            </p:nvPr>
          </p:nvSpPr>
          <p:spPr>
            <a:xfrm>
              <a:off x="9920" y="6600"/>
              <a:ext cx="5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信息公开更新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21"/>
              </p:custDataLst>
            </p:nvPr>
          </p:nvSpPr>
          <p:spPr>
            <a:xfrm>
              <a:off x="9920" y="7320"/>
              <a:ext cx="552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通过“品质天目”微信公众号和“天目西路街道”微博定期更新便民类信息，确保信息的时效性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3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6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7cba8f96648ba84e"/>
</p:tagLst>
</file>

<file path=ppt/tags/tag14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48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49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51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152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153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5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5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6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6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64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65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66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167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7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1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16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7cba8f96648ba84e"/>
</p:tagLst>
</file>

<file path=ppt/tags/tag223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22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25.xml><?xml version="1.0" encoding="utf-8"?>
<p:tagLst xmlns:p="http://schemas.openxmlformats.org/presentationml/2006/main">
  <p:tag name="KSO_WM_FIGMA_LIMIT" val=""/>
  <p:tag name="KSO_WM_FIGMA_SLIDE_GROUP" val="1"/>
  <p:tag name="KSO_WM_SLIDE_TYPE" val="title"/>
</p:tagLst>
</file>

<file path=ppt/tags/tag22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27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SUBTYPE" val="d"/>
  <p:tag name="KSO_WM_UNIT_TYPE" val="l_h_i"/>
  <p:tag name="KSO_WM_UNIT_PRESET_TEXT" val="01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UNIT_INDEX" val="1_1_2"/>
  <p:tag name="KSO_WM_UNIT_TYPE" val="l_h_i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添加项标题"/>
  <p:tag name="KSO_WM_UNIT_TEXT_TYPE" val="1"/>
  <p:tag name="KSO_WM_UNIT_TYPE" val="l_h_a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SUBTYPE" val="d"/>
  <p:tag name="KSO_WM_UNIT_TYPE" val="l_h_i"/>
  <p:tag name="KSO_WM_UNIT_PRESET_TEXT" val="02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UNIT_INDEX" val="1_2_2"/>
  <p:tag name="KSO_WM_UNIT_TYPE" val="l_h_i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添加项标题"/>
  <p:tag name="KSO_WM_UNIT_TEXT_TYPE" val="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SUBTYPE" val="d"/>
  <p:tag name="KSO_WM_UNIT_TYPE" val="l_h_i"/>
  <p:tag name="KSO_WM_UNIT_PRESET_TEXT" val="03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UNIT_INDEX" val="1_3_2"/>
  <p:tag name="KSO_WM_UNIT_TYPE" val="l_h_i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添加项标题"/>
  <p:tag name="KSO_WM_UNIT_TEXT_TYPE" val="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SUBTYPE" val="d"/>
  <p:tag name="KSO_WM_UNIT_TYPE" val="l_h_i"/>
  <p:tag name="KSO_WM_UNIT_PRESET_TEXT" val="04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UNIT_INDEX" val="1_4_2"/>
  <p:tag name="KSO_WM_UNIT_TYPE" val="l_h_i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添加项标题"/>
  <p:tag name="KSO_WM_UNIT_TEXT_TYPE" val="1"/>
  <p:tag name="KSO_WM_UNIT_TYPE" val="l_h_a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SUBTYPE" val="d"/>
  <p:tag name="KSO_WM_UNIT_TYPE" val="l_h_i"/>
  <p:tag name="KSO_WM_UNIT_PRESET_TEXT" val="05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UNIT_INDEX" val="1_5_2"/>
  <p:tag name="KSO_WM_UNIT_TYPE" val="l_h_i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UNIT_INDEX" val="1_5_1"/>
  <p:tag name="KSO_WM_UNIT_PRESET_TEXT" val="单击此处添加项标题"/>
  <p:tag name="KSO_WM_UNIT_TEXT_TYPE" val="1"/>
  <p:tag name="KSO_WM_UNIT_TYPE" val="l_h_a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SUBTYPE" val="d"/>
  <p:tag name="KSO_WM_UNIT_TYPE" val="l_h_i"/>
  <p:tag name="KSO_WM_UNIT_PRESET_TEXT" val="06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UNIT_INDEX" val="1_6_2"/>
  <p:tag name="KSO_WM_UNIT_TYPE" val="l_h_i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UNIT_INDEX" val="1_6_1"/>
  <p:tag name="KSO_WM_UNIT_PRESET_TEXT" val="单击此处添加项标题"/>
  <p:tag name="KSO_WM_UNIT_TEXT_TYPE" val="1"/>
  <p:tag name="KSO_WM_UNIT_TYPE" val="l_h_a"/>
</p:tagLst>
</file>

<file path=ppt/tags/tag246.xml><?xml version="1.0" encoding="utf-8"?>
<p:tagLst xmlns:p="http://schemas.openxmlformats.org/presentationml/2006/main">
  <p:tag name="KSO_WM_FIGMA_LIMIT" val=""/>
  <p:tag name="KSO_WM_FIGMA_SLIDE_GROUP" val="2"/>
  <p:tag name="KSO_WM_SLIDE_TYPE" val="contents"/>
</p:tagLst>
</file>

<file path=ppt/tags/tag247.xml><?xml version="1.0" encoding="utf-8"?>
<p:tagLst xmlns:p="http://schemas.openxmlformats.org/presentationml/2006/main">
  <p:tag name="KSO_WM_BEAUTIFY_FLAG" val="#wm#"/>
  <p:tag name="KSO_WM_UNIT_INDEX" val="1"/>
  <p:tag name="KSO_WM_UNIT_TYPE" val="d"/>
</p:tagLst>
</file>

<file path=ppt/tags/tag24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49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单击此处输入项正文，文字是您思想的提炼，请尽量言简意赅的阐述观点。"/>
  <p:tag name="KSO_WM_UNIT_TEXT_TYPE" val="1"/>
  <p:tag name="KSO_WM_UNIT_TYPE" val="l_h_f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单击此处输入项正文，文字是您思想的提炼，请尽量言简意赅的阐述观点。"/>
  <p:tag name="KSO_WM_UNIT_TEXT_TYPE" val="1"/>
  <p:tag name="KSO_WM_UNIT_TYPE" val="l_h_f"/>
</p:tagLst>
</file>

<file path=ppt/tags/tag256.xml><?xml version="1.0" encoding="utf-8"?>
<p:tagLst xmlns:p="http://schemas.openxmlformats.org/presentationml/2006/main">
  <p:tag name="KSO_WM_FIGMA_LIMIT" val=""/>
  <p:tag name="KSO_WM_FIGMA_SLIDE_GROUP" val="30"/>
  <p:tag name="KSO_WM_SLIDE_TYPE" val="text"/>
</p:tagLst>
</file>

<file path=ppt/tags/tag257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258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59.xml><?xml version="1.0" encoding="utf-8"?>
<p:tagLst xmlns:p="http://schemas.openxmlformats.org/presentationml/2006/main">
  <p:tag name="KSO_WM_FIGMA_LIMIT" val=""/>
  <p:tag name="KSO_WM_FIGMA_SLIDE_GROUP" val="1"/>
  <p:tag name="KSO_WM_SLIDE_TYPE" val="sectionTitle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61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26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添加项标题"/>
  <p:tag name="KSO_WM_UNIT_TEXT_TYPE" val="1"/>
  <p:tag name="KSO_WM_UNIT_TYPE" val="l_h_a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添加项标题"/>
  <p:tag name="KSO_WM_UNIT_TEXT_TYPE" val="1"/>
  <p:tag name="KSO_WM_UNIT_TYPE" val="l_h_a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71.xml><?xml version="1.0" encoding="utf-8"?>
<p:tagLst xmlns:p="http://schemas.openxmlformats.org/presentationml/2006/main">
  <p:tag name="KSO_WM_FIGMA_LIMIT" val=""/>
  <p:tag name="KSO_WM_FIGMA_SLIDE_GROUP" val="26"/>
  <p:tag name="KSO_WM_SLIDE_TYPE" val="text"/>
  <p:tag name="resource_record_key" val="{&quot;13&quot;:[19971666]}"/>
</p:tagLst>
</file>

<file path=ppt/tags/tag27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UNIT_INDEX" val="1_1_2"/>
  <p:tag name="KSO_WM_UNIT_TYPE" val="l_h_i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x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UNIT_INDEX" val="1_3_2"/>
  <p:tag name="KSO_WM_UNIT_TYPE" val="l_h_i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x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UNIT_INDEX" val="1_2_2"/>
  <p:tag name="KSO_WM_UNIT_TYPE" val="l_h_i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单击此处输入项正文，文字是您思想的提炼，请尽量言简意赅的阐述观点。"/>
  <p:tag name="KSO_WM_UNIT_TEXT_TYPE" val="1"/>
  <p:tag name="KSO_WM_UNIT_TYPE" val="l_h_f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87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288.xml><?xml version="1.0" encoding="utf-8"?>
<p:tagLst xmlns:p="http://schemas.openxmlformats.org/presentationml/2006/main">
  <p:tag name="KSO_WM_FIGMA_LIMIT" val=""/>
  <p:tag name="KSO_WM_FIGMA_SLIDE_GROUP" val="32"/>
  <p:tag name="KSO_WM_SLIDE_TYPE" val="text"/>
</p:tagLst>
</file>

<file path=ppt/tags/tag289.xml><?xml version="1.0" encoding="utf-8"?>
<p:tagLst xmlns:p="http://schemas.openxmlformats.org/presentationml/2006/main">
  <p:tag name="KSO_WM_BEAUTIFY_FLAG" val="#wm#"/>
  <p:tag name="KSO_WM_UNIT_INDEX" val="1"/>
  <p:tag name="KSO_WM_UNIT_TYPE" val="d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29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98.xml><?xml version="1.0" encoding="utf-8"?>
<p:tagLst xmlns:p="http://schemas.openxmlformats.org/presentationml/2006/main">
  <p:tag name="KSO_WM_FIGMA_LIMIT" val=""/>
  <p:tag name="KSO_WM_FIGMA_SLIDE_GROUP" val="60"/>
  <p:tag name="KSO_WM_SLIDE_TYPE" val="text"/>
</p:tagLst>
</file>

<file path=ppt/tags/tag29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301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302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303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04.xml><?xml version="1.0" encoding="utf-8"?>
<p:tagLst xmlns:p="http://schemas.openxmlformats.org/presentationml/2006/main">
  <p:tag name="KSO_WM_BEAUTIFY_FLAG" val="#wm#"/>
  <p:tag name="KSO_WM_UNIT_INDEX" val="1"/>
  <p:tag name="KSO_WM_UNIT_TYPE" val="d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11.xml><?xml version="1.0" encoding="utf-8"?>
<p:tagLst xmlns:p="http://schemas.openxmlformats.org/presentationml/2006/main">
  <p:tag name="KSO_WM_FIGMA_LIMIT" val=""/>
  <p:tag name="KSO_WM_FIGMA_SLIDE_GROUP" val="57"/>
  <p:tag name="KSO_WM_SLIDE_TYPE" val="text"/>
</p:tagLst>
</file>

<file path=ppt/tags/tag31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13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1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UNIT_INDEX" val="1_1_2"/>
  <p:tag name="KSO_WM_UNIT_SUBTYPE" val="d"/>
  <p:tag name="KSO_WM_UNIT_TYPE" val="l_h_i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UNIT_INDEX" val="1_3_2"/>
  <p:tag name="KSO_WM_UNIT_SUBTYPE" val="d"/>
  <p:tag name="KSO_WM_UNIT_TYPE" val="l_h_i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UNIT_INDEX" val="1_2_2"/>
  <p:tag name="KSO_WM_UNIT_SUBTYPE" val="d"/>
  <p:tag name="KSO_WM_UNIT_TYPE" val="l_h_i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UNIT_INDEX" val="1_4_2"/>
  <p:tag name="KSO_WM_UNIT_SUBTYPE" val="d"/>
  <p:tag name="KSO_WM_UNIT_TYPE" val="l_h_i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添加项标题"/>
  <p:tag name="KSO_WM_UNIT_TEXT_TYPE" val="1"/>
  <p:tag name="KSO_WM_UNIT_TYPE" val="l_h_a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31.xml><?xml version="1.0" encoding="utf-8"?>
<p:tagLst xmlns:p="http://schemas.openxmlformats.org/presentationml/2006/main">
  <p:tag name="KSO_WM_FIGMA_LIMIT" val=""/>
  <p:tag name="KSO_WM_FIGMA_SLIDE_GROUP" val="27"/>
  <p:tag name="KSO_WM_SLIDE_TYPE" val="text"/>
</p:tagLst>
</file>

<file path=ppt/tags/tag332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33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34.xml><?xml version="1.0" encoding="utf-8"?>
<p:tagLst xmlns:p="http://schemas.openxmlformats.org/presentationml/2006/main">
  <p:tag name="KSO_WM_FIGMA_LIMIT" val=""/>
  <p:tag name="KSO_WM_FIGMA_SLIDE_GROUP" val="1"/>
  <p:tag name="KSO_WM_SLIDE_TYPE" val="sectionTitle"/>
</p:tagLst>
</file>

<file path=ppt/tags/tag33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36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3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338.xml><?xml version="1.0" encoding="utf-8"?>
<p:tagLst xmlns:p="http://schemas.openxmlformats.org/presentationml/2006/main">
  <p:tag name="KSO_WM_BEAUTIFY_FLAG" val="#wm#"/>
  <p:tag name="KSO_WM_UNIT_INDEX" val="1"/>
  <p:tag name="KSO_WM_UNIT_TYPE" val="d"/>
</p:tagLst>
</file>

<file path=ppt/tags/tag339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344.xml><?xml version="1.0" encoding="utf-8"?>
<p:tagLst xmlns:p="http://schemas.openxmlformats.org/presentationml/2006/main">
  <p:tag name="KSO_WM_FIGMA_LIMIT" val=""/>
  <p:tag name="KSO_WM_FIGMA_SLIDE_GROUP" val="58"/>
  <p:tag name="KSO_WM_SLIDE_TYPE" val="text"/>
</p:tagLst>
</file>

<file path=ppt/tags/tag34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46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347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348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349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正文单击此处输入正文"/>
  <p:tag name="KSO_WM_UNIT_TEXT_TYPE" val="1"/>
  <p:tag name="KSO_WM_UNIT_TYPE" val="l_h_f"/>
</p:tagLst>
</file>

<file path=ppt/tags/tag352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单击此处输入项正文，文字是您思想的提炼，请尽量言简意赅的阐述观点。"/>
  <p:tag name="KSO_WM_UNIT_TEXT_TYPE" val="1"/>
  <p:tag name="KSO_WM_UNIT_TYPE" val="l_h_f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正文"/>
  <p:tag name="KSO_WM_UNIT_TEXT_TYPE" val="1"/>
  <p:tag name="KSO_WM_UNIT_TYPE" val="l_h_f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57.xml><?xml version="1.0" encoding="utf-8"?>
<p:tagLst xmlns:p="http://schemas.openxmlformats.org/presentationml/2006/main">
  <p:tag name="KSO_WM_FIGMA_LIMIT" val=""/>
  <p:tag name="KSO_WM_FIGMA_SLIDE_GROUP" val="6"/>
  <p:tag name="KSO_WM_SLIDE_TYPE" val="text"/>
</p:tagLst>
</file>

<file path=ppt/tags/tag358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35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FIGMA_LIMIT" val=""/>
  <p:tag name="KSO_WM_FIGMA_SLIDE_GROUP" val="1"/>
  <p:tag name="KSO_WM_SLIDE_TYPE" val="sectionTitle"/>
</p:tagLst>
</file>

<file path=ppt/tags/tag361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62.xml><?xml version="1.0" encoding="utf-8"?>
<p:tagLst xmlns:p="http://schemas.openxmlformats.org/presentationml/2006/main">
  <p:tag name="KSO_WM_BEAUTIFY_FLAG" val="#wm#"/>
  <p:tag name="KSO_WM_UNIT_INDEX" val="1"/>
  <p:tag name="KSO_WM_UNIT_PRESET_TEXT" val="单击此处输入项正文，文字是您思想的提炼，请尽量言简意赅的阐述观点。"/>
  <p:tag name="KSO_WM_UNIT_TEXT_TYPE" val="1"/>
  <p:tag name="KSO_WM_UNIT_TYPE" val="f"/>
</p:tagLst>
</file>

<file path=ppt/tags/tag3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6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365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66.xml><?xml version="1.0" encoding="utf-8"?>
<p:tagLst xmlns:p="http://schemas.openxmlformats.org/presentationml/2006/main">
  <p:tag name="KSO_WM_BEAUTIFY_FLAG" val="#wm#"/>
  <p:tag name="KSO_WM_UNIT_INDEX" val="1"/>
  <p:tag name="KSO_WM_UNIT_PRESET_TEXT" val="单击此处输入项正文，文字是您思想的提炼，请尽量言简意赅的阐述观点。"/>
  <p:tag name="KSO_WM_UNIT_TEXT_TYPE" val="1"/>
  <p:tag name="KSO_WM_UNIT_TYPE" val="f"/>
</p:tagLst>
</file>

<file path=ppt/tags/tag367.xml><?xml version="1.0" encoding="utf-8"?>
<p:tagLst xmlns:p="http://schemas.openxmlformats.org/presentationml/2006/main">
  <p:tag name="KSO_WM_FIGMA_LIMIT" val=""/>
  <p:tag name="KSO_WM_FIGMA_SLIDE_GROUP" val="12"/>
  <p:tag name="KSO_WM_SLIDE_TYPE" val="text"/>
</p:tagLst>
</file>

<file path=ppt/tags/tag368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6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79.xml><?xml version="1.0" encoding="utf-8"?>
<p:tagLst xmlns:p="http://schemas.openxmlformats.org/presentationml/2006/main">
  <p:tag name="KSO_WM_FIGMA_LIMIT" val=""/>
  <p:tag name="KSO_WM_FIGMA_SLIDE_GROUP" val="42"/>
  <p:tag name="KSO_WM_SLIDE_TYPE" val="text"/>
  <p:tag name="resource_record_key" val="{&quot;8&quot;:[20475957,20476456]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38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82.xml><?xml version="1.0" encoding="utf-8"?>
<p:tagLst xmlns:p="http://schemas.openxmlformats.org/presentationml/2006/main">
  <p:tag name="KSO_WM_FIGMA_LIMIT" val=""/>
  <p:tag name="KSO_WM_FIGMA_SLIDE_GROUP" val="1"/>
  <p:tag name="KSO_WM_SLIDE_TYPE" val="sectionTitle"/>
</p:tagLst>
</file>

<file path=ppt/tags/tag383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8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85.xml><?xml version="1.0" encoding="utf-8"?>
<p:tagLst xmlns:p="http://schemas.openxmlformats.org/presentationml/2006/main">
  <p:tag name="KSO_WM_FIGMA_LIMIT" val=""/>
  <p:tag name="KSO_WM_FIGMA_SLIDE_GROUP" val="38"/>
  <p:tag name="KSO_WM_SLIDE_TYPE" val="text"/>
</p:tagLst>
</file>

<file path=ppt/tags/tag386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38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88.xml><?xml version="1.0" encoding="utf-8"?>
<p:tagLst xmlns:p="http://schemas.openxmlformats.org/presentationml/2006/main">
  <p:tag name="KSO_WM_FIGMA_LIMIT" val=""/>
  <p:tag name="KSO_WM_FIGMA_SLIDE_GROUP" val="1"/>
  <p:tag name="KSO_WM_SLIDE_TYPE" val="sectionTitle"/>
</p:tagLst>
</file>

<file path=ppt/tags/tag389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39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395.xml><?xml version="1.0" encoding="utf-8"?>
<p:tagLst xmlns:p="http://schemas.openxmlformats.org/presentationml/2006/main">
  <p:tag name="KSO_WM_FIGMA_LIMIT" val=""/>
  <p:tag name="KSO_WM_FIGMA_SLIDE_GROUP" val="39"/>
  <p:tag name="KSO_WM_SLIDE_TYPE" val="text"/>
</p:tagLst>
</file>

<file path=ppt/tags/tag396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39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402.xml><?xml version="1.0" encoding="utf-8"?>
<p:tagLst xmlns:p="http://schemas.openxmlformats.org/presentationml/2006/main">
  <p:tag name="KSO_WM_FIGMA_LIMIT" val=""/>
  <p:tag name="KSO_WM_FIGMA_SLIDE_GROUP" val="39"/>
  <p:tag name="KSO_WM_SLIDE_TYPE" val="text"/>
</p:tagLst>
</file>

<file path=ppt/tags/tag403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40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409.xml><?xml version="1.0" encoding="utf-8"?>
<p:tagLst xmlns:p="http://schemas.openxmlformats.org/presentationml/2006/main">
  <p:tag name="KSO_WM_FIGMA_LIMIT" val=""/>
  <p:tag name="KSO_WM_FIGMA_SLIDE_GROUP" val="39"/>
  <p:tag name="KSO_WM_SLIDE_TYPE" val="text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41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412.xml><?xml version="1.0" encoding="utf-8"?>
<p:tagLst xmlns:p="http://schemas.openxmlformats.org/presentationml/2006/main">
  <p:tag name="KSO_WM_FIGMA_LIMIT" val=""/>
  <p:tag name="KSO_WM_FIGMA_SLIDE_GROUP" val="38"/>
  <p:tag name="KSO_WM_SLIDE_TYPE" val="text"/>
</p:tagLst>
</file>

<file path=ppt/tags/tag413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41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415.xml><?xml version="1.0" encoding="utf-8"?>
<p:tagLst xmlns:p="http://schemas.openxmlformats.org/presentationml/2006/main">
  <p:tag name="KSO_WM_FIGMA_LIMIT" val=""/>
  <p:tag name="KSO_WM_FIGMA_SLIDE_GROUP" val="38"/>
  <p:tag name="KSO_WM_SLIDE_TYPE" val="text"/>
</p:tagLst>
</file>

<file path=ppt/tags/tag416.xml><?xml version="1.0" encoding="utf-8"?>
<p:tagLst xmlns:p="http://schemas.openxmlformats.org/presentationml/2006/main">
  <p:tag name="KSO_WM_BEAUTIFY_FLAG" val="#wm#"/>
  <p:tag name="KSO_WM_UNIT_INDEX" val="1"/>
  <p:tag name="KSO_WM_UNIT_PRESET_TEXT" val="单击此处添加标题内容"/>
  <p:tag name="KSO_WM_UNIT_TEXT_TYPE" val="1"/>
  <p:tag name="KSO_WM_UNIT_TYPE" val="a"/>
</p:tagLst>
</file>

<file path=ppt/tags/tag41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418.xml><?xml version="1.0" encoding="utf-8"?>
<p:tagLst xmlns:p="http://schemas.openxmlformats.org/presentationml/2006/main">
  <p:tag name="KSO_WM_FIGMA_LIMIT" val=""/>
  <p:tag name="KSO_WM_FIGMA_SLIDE_GROUP" val="38"/>
  <p:tag name="KSO_WM_SLIDE_TYPE" val="text"/>
</p:tagLst>
</file>

<file path=ppt/tags/tag419.xml><?xml version="1.0" encoding="utf-8"?>
<p:tagLst xmlns:p="http://schemas.openxmlformats.org/presentationml/2006/main">
  <p:tag name="KSO_WM_PRESENTATION_SOURCE" val="WPPAIGeneratePPT"/>
  <p:tag name="resource_record_key" val="{&quot;13&quot;:[19971666],&quot;8&quot;:[20475957,20476456]}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68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69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71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72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7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5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8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8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4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85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87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9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毕业答辩简约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2F3F5"/>
      </a:lt2>
      <a:accent1>
        <a:srgbClr val="0745AA"/>
      </a:accent1>
      <a:accent2>
        <a:srgbClr val="799AD1"/>
      </a:accent2>
      <a:accent3>
        <a:srgbClr val="00368E"/>
      </a:accent3>
      <a:accent4>
        <a:srgbClr val="478DFF"/>
      </a:accent4>
      <a:accent5>
        <a:srgbClr val="F3F8FF"/>
      </a:accent5>
      <a:accent6>
        <a:srgbClr val="718DE3"/>
      </a:accent6>
      <a:hlink>
        <a:srgbClr val="DDEBFF"/>
      </a:hlink>
      <a:folHlink>
        <a:srgbClr val="75ADFB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蓝色毕业答辩简约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2F3F5"/>
      </a:lt2>
      <a:accent1>
        <a:srgbClr val="0745AA"/>
      </a:accent1>
      <a:accent2>
        <a:srgbClr val="799AD1"/>
      </a:accent2>
      <a:accent3>
        <a:srgbClr val="00368E"/>
      </a:accent3>
      <a:accent4>
        <a:srgbClr val="478DFF"/>
      </a:accent4>
      <a:accent5>
        <a:srgbClr val="F3F8FF"/>
      </a:accent5>
      <a:accent6>
        <a:srgbClr val="718DE3"/>
      </a:accent6>
      <a:hlink>
        <a:srgbClr val="DDEBFF"/>
      </a:hlink>
      <a:folHlink>
        <a:srgbClr val="75ADFB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2795</Words>
  <Application>WPS 演示</Application>
  <PresentationFormat>宽屏</PresentationFormat>
  <Paragraphs>361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Microsoft YaHei UI</vt:lpstr>
      <vt:lpstr>微软雅黑</vt:lpstr>
      <vt:lpstr>仿宋_GB2312</vt:lpstr>
      <vt:lpstr>Times New Roman</vt:lpstr>
      <vt:lpstr>Arial Unicode MS</vt:lpstr>
      <vt:lpstr>Calibri</vt:lpstr>
      <vt:lpstr>楷体_GB2312</vt:lpstr>
      <vt:lpstr>WPS</vt:lpstr>
      <vt:lpstr>蓝色毕业答辩简约风主题</vt:lpstr>
      <vt:lpstr>1_蓝色毕业答辩简约风主题</vt:lpstr>
      <vt:lpstr>上海市静安区人民政府天目西路街道2024年度政府信息公开工作年度报告</vt:lpstr>
      <vt:lpstr>目录</vt:lpstr>
      <vt:lpstr>PowerPoint 演示文稿</vt:lpstr>
      <vt:lpstr>总体情况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主动公开政府信息情况</vt:lpstr>
      <vt:lpstr>PowerPoint 演示文稿</vt:lpstr>
      <vt:lpstr>PowerPoint 演示文稿</vt:lpstr>
      <vt:lpstr>收到和处理政府信息公开申请情况</vt:lpstr>
      <vt:lpstr>PowerPoint 演示文稿</vt:lpstr>
      <vt:lpstr>PowerPoint 演示文稿</vt:lpstr>
      <vt:lpstr>政府信息公开行政复议、行政诉讼情况</vt:lpstr>
      <vt:lpstr>PowerPoint 演示文稿</vt:lpstr>
      <vt:lpstr>存在的主要问题及改进情况</vt:lpstr>
      <vt:lpstr>PowerPoint 演示文稿</vt:lpstr>
      <vt:lpstr>PowerPoint 演示文稿</vt:lpstr>
      <vt:lpstr>PowerPoint 演示文稿</vt:lpstr>
      <vt:lpstr>其他要报告的事项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yetta</cp:lastModifiedBy>
  <cp:revision>156</cp:revision>
  <dcterms:created xsi:type="dcterms:W3CDTF">2019-06-19T02:08:00Z</dcterms:created>
  <dcterms:modified xsi:type="dcterms:W3CDTF">2025-01-22T01:15:17Z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86DD6B43038B49139A3547BF03711815_11</vt:lpwstr>
  </property>
</Properties>
</file>