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3"/>
    <p:sldMasterId id="2147483653" r:id="rId4"/>
    <p:sldMasterId id="2147483655" r:id="rId5"/>
  </p:sldMasterIdLst>
  <p:notesMasterIdLst>
    <p:notesMasterId r:id="rId8"/>
  </p:notesMasterIdLst>
  <p:sldIdLst>
    <p:sldId id="3634" r:id="rId6"/>
    <p:sldId id="3684" r:id="rId7"/>
    <p:sldId id="3640" r:id="rId9"/>
    <p:sldId id="3641" r:id="rId10"/>
    <p:sldId id="3642" r:id="rId11"/>
    <p:sldId id="3813" r:id="rId12"/>
    <p:sldId id="3820" r:id="rId13"/>
    <p:sldId id="3821" r:id="rId14"/>
    <p:sldId id="3822" r:id="rId15"/>
    <p:sldId id="3818" r:id="rId16"/>
    <p:sldId id="3683" r:id="rId17"/>
    <p:sldId id="3814" r:id="rId18"/>
    <p:sldId id="316" r:id="rId19"/>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023" initials="0"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5888B"/>
    <a:srgbClr val="FFC000"/>
    <a:srgbClr val="595959"/>
    <a:srgbClr val="55601C"/>
    <a:srgbClr val="E9D8D2"/>
    <a:srgbClr val="A08074"/>
    <a:srgbClr val="DDBCBE"/>
    <a:srgbClr val="B10034"/>
    <a:srgbClr val="774A39"/>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99" autoAdjust="0"/>
    <p:restoredTop sz="94280" autoAdjust="0"/>
  </p:normalViewPr>
  <p:slideViewPr>
    <p:cSldViewPr snapToGrid="0">
      <p:cViewPr varScale="1">
        <p:scale>
          <a:sx n="63" d="100"/>
          <a:sy n="63" d="100"/>
        </p:scale>
        <p:origin x="72" y="204"/>
      </p:cViewPr>
      <p:guideLst/>
    </p:cSldViewPr>
  </p:slideViewPr>
  <p:notesTextViewPr>
    <p:cViewPr>
      <p:scale>
        <a:sx n="3" d="2"/>
        <a:sy n="3" d="2"/>
      </p:scale>
      <p:origin x="0" y="0"/>
    </p:cViewPr>
  </p:notesTextViewPr>
  <p:notesViewPr>
    <p:cSldViewPr snapToGrid="0">
      <p:cViewPr varScale="1">
        <p:scale>
          <a:sx n="53" d="100"/>
          <a:sy n="53" d="100"/>
        </p:scale>
        <p:origin x="2648" y="44"/>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8" Type="http://schemas.openxmlformats.org/officeDocument/2006/relationships/notesMaster" Target="notesMasters/notesMaster1.xml"/><Relationship Id="rId7" Type="http://schemas.openxmlformats.org/officeDocument/2006/relationships/slide" Target="slides/slide2.xml"/><Relationship Id="rId6" Type="http://schemas.openxmlformats.org/officeDocument/2006/relationships/slide" Target="slides/slide1.xml"/><Relationship Id="rId5" Type="http://schemas.openxmlformats.org/officeDocument/2006/relationships/slideMaster" Target="slideMasters/slideMaster4.xml"/><Relationship Id="rId4" Type="http://schemas.openxmlformats.org/officeDocument/2006/relationships/slideMaster" Target="slideMasters/slideMaster3.xml"/><Relationship Id="rId3" Type="http://schemas.openxmlformats.org/officeDocument/2006/relationships/slideMaster" Target="slideMasters/slideMaster2.xml"/><Relationship Id="rId24" Type="http://schemas.openxmlformats.org/officeDocument/2006/relationships/tags" Target="tags/tag1.xml"/><Relationship Id="rId23" Type="http://schemas.openxmlformats.org/officeDocument/2006/relationships/commentAuthors" Target="commentAuthors.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3.xml"/><Relationship Id="rId18" Type="http://schemas.openxmlformats.org/officeDocument/2006/relationships/slide" Target="slides/slide12.xml"/><Relationship Id="rId17" Type="http://schemas.openxmlformats.org/officeDocument/2006/relationships/slide" Target="slides/slide11.xml"/><Relationship Id="rId16" Type="http://schemas.openxmlformats.org/officeDocument/2006/relationships/slide" Target="slides/slide10.xml"/><Relationship Id="rId15" Type="http://schemas.openxmlformats.org/officeDocument/2006/relationships/slide" Target="slides/slide9.xml"/><Relationship Id="rId14" Type="http://schemas.openxmlformats.org/officeDocument/2006/relationships/slide" Target="slides/slide8.xml"/><Relationship Id="rId13" Type="http://schemas.openxmlformats.org/officeDocument/2006/relationships/slide" Target="slides/slide7.xml"/><Relationship Id="rId12" Type="http://schemas.openxmlformats.org/officeDocument/2006/relationships/slide" Target="slides/slide6.xml"/><Relationship Id="rId11" Type="http://schemas.openxmlformats.org/officeDocument/2006/relationships/slide" Target="slides/slide5.xml"/><Relationship Id="rId10" Type="http://schemas.openxmlformats.org/officeDocument/2006/relationships/slide" Target="slides/slide4.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5796552F-6B46-4D64-89F8-8D39778CDF09}"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zh-CN" altLang="en-US"/>
        </a:p>
      </dgm:t>
    </dgm:pt>
    <dgm:pt modelId="{8FB3414B-B11F-4713-8944-7E94C14AC8D1}">
      <dgm:prSet phldrT="[文本]" custT="1"/>
      <dgm:spPr>
        <a:solidFill>
          <a:srgbClr val="C00000"/>
        </a:solidFill>
      </dgm:spPr>
      <dgm:t>
        <a:bodyPr/>
        <a:lstStyle/>
        <a:p>
          <a:r>
            <a:rPr lang="zh-CN" altLang="en-US" sz="2400" dirty="0" smtClean="0">
              <a:latin typeface="微软雅黑" panose="020B0503020204020204" pitchFamily="34" charset="-122"/>
              <a:ea typeface="微软雅黑" panose="020B0503020204020204" pitchFamily="34" charset="-122"/>
            </a:rPr>
            <a:t>组织</a:t>
          </a:r>
          <a:endParaRPr lang="en-US" altLang="zh-CN" sz="2400" dirty="0" smtClean="0">
            <a:latin typeface="微软雅黑" panose="020B0503020204020204" pitchFamily="34" charset="-122"/>
            <a:ea typeface="微软雅黑" panose="020B0503020204020204" pitchFamily="34" charset="-122"/>
          </a:endParaRPr>
        </a:p>
        <a:p>
          <a:r>
            <a:rPr lang="zh-CN" altLang="en-US" sz="2400" dirty="0" smtClean="0">
              <a:latin typeface="微软雅黑" panose="020B0503020204020204" pitchFamily="34" charset="-122"/>
              <a:ea typeface="微软雅黑" panose="020B0503020204020204" pitchFamily="34" charset="-122"/>
            </a:rPr>
            <a:t>领导</a:t>
          </a:r>
          <a:endParaRPr lang="zh-CN" altLang="en-US" sz="2400" dirty="0">
            <a:latin typeface="微软雅黑" panose="020B0503020204020204" pitchFamily="34" charset="-122"/>
            <a:ea typeface="微软雅黑" panose="020B0503020204020204" pitchFamily="34" charset="-122"/>
          </a:endParaRPr>
        </a:p>
      </dgm:t>
    </dgm:pt>
    <dgm:pt modelId="{052CC418-7352-458F-B6E5-7297B6671B3F}" cxnId="{BE969455-556D-4E13-B087-77980FF50758}" type="parTrans">
      <dgm:prSet/>
      <dgm:spPr/>
      <dgm:t>
        <a:bodyPr/>
        <a:lstStyle/>
        <a:p>
          <a:endParaRPr lang="zh-CN" altLang="en-US"/>
        </a:p>
      </dgm:t>
    </dgm:pt>
    <dgm:pt modelId="{27050E5E-3A50-4D43-B18B-172E00DE1648}" cxnId="{BE969455-556D-4E13-B087-77980FF50758}" type="sibTrans">
      <dgm:prSet/>
      <dgm:spPr/>
      <dgm:t>
        <a:bodyPr/>
        <a:lstStyle/>
        <a:p>
          <a:endParaRPr lang="zh-CN" altLang="en-US"/>
        </a:p>
      </dgm:t>
    </dgm:pt>
    <dgm:pt modelId="{3C33FBEB-9E26-4A1B-8885-92B97E00294E}">
      <dgm:prSet phldrT="[文本]" custT="1"/>
      <dgm:spPr>
        <a:solidFill>
          <a:srgbClr val="C00000"/>
        </a:solidFill>
      </dgm:spPr>
      <dgm:t>
        <a:bodyPr/>
        <a:lstStyle/>
        <a:p>
          <a:r>
            <a:rPr lang="zh-CN" altLang="en-US" sz="2400" dirty="0" smtClean="0">
              <a:latin typeface="微软雅黑" panose="020B0503020204020204" pitchFamily="34" charset="-122"/>
              <a:ea typeface="微软雅黑" panose="020B0503020204020204" pitchFamily="34" charset="-122"/>
            </a:rPr>
            <a:t>战略</a:t>
          </a:r>
          <a:endParaRPr lang="en-US" altLang="zh-CN" sz="2400" dirty="0" smtClean="0">
            <a:latin typeface="微软雅黑" panose="020B0503020204020204" pitchFamily="34" charset="-122"/>
            <a:ea typeface="微软雅黑" panose="020B0503020204020204" pitchFamily="34" charset="-122"/>
          </a:endParaRPr>
        </a:p>
        <a:p>
          <a:r>
            <a:rPr lang="zh-CN" altLang="en-US" sz="2400" dirty="0" smtClean="0">
              <a:latin typeface="微软雅黑" panose="020B0503020204020204" pitchFamily="34" charset="-122"/>
              <a:ea typeface="微软雅黑" panose="020B0503020204020204" pitchFamily="34" charset="-122"/>
            </a:rPr>
            <a:t>联动</a:t>
          </a:r>
          <a:endParaRPr lang="zh-CN" altLang="en-US" sz="2400" dirty="0">
            <a:latin typeface="微软雅黑" panose="020B0503020204020204" pitchFamily="34" charset="-122"/>
            <a:ea typeface="微软雅黑" panose="020B0503020204020204" pitchFamily="34" charset="-122"/>
          </a:endParaRPr>
        </a:p>
      </dgm:t>
    </dgm:pt>
    <dgm:pt modelId="{EED6CE25-67A0-4D25-9817-B6DF28B452D0}" cxnId="{CCF4251A-233F-4660-816F-453A26B6826C}" type="parTrans">
      <dgm:prSet/>
      <dgm:spPr/>
      <dgm:t>
        <a:bodyPr/>
        <a:lstStyle/>
        <a:p>
          <a:endParaRPr lang="zh-CN" altLang="en-US"/>
        </a:p>
      </dgm:t>
    </dgm:pt>
    <dgm:pt modelId="{1D565BB4-4047-4BCD-9E72-A2E3C8001909}" cxnId="{CCF4251A-233F-4660-816F-453A26B6826C}" type="sibTrans">
      <dgm:prSet/>
      <dgm:spPr/>
      <dgm:t>
        <a:bodyPr/>
        <a:lstStyle/>
        <a:p>
          <a:endParaRPr lang="zh-CN" altLang="en-US"/>
        </a:p>
      </dgm:t>
    </dgm:pt>
    <dgm:pt modelId="{21A04888-DEEA-496F-BD88-7A84D57CEDBA}">
      <dgm:prSet phldrT="[文本]" custT="1"/>
      <dgm:spPr>
        <a:solidFill>
          <a:srgbClr val="C00000"/>
        </a:solidFill>
      </dgm:spPr>
      <dgm:t>
        <a:bodyPr/>
        <a:lstStyle/>
        <a:p>
          <a:r>
            <a:rPr lang="zh-CN" altLang="en-US" sz="2400" dirty="0" smtClean="0">
              <a:latin typeface="微软雅黑" panose="020B0503020204020204" pitchFamily="34" charset="-122"/>
              <a:ea typeface="微软雅黑" panose="020B0503020204020204" pitchFamily="34" charset="-122"/>
            </a:rPr>
            <a:t>品牌</a:t>
          </a:r>
          <a:endParaRPr lang="en-US" altLang="zh-CN" sz="2400" dirty="0" smtClean="0">
            <a:latin typeface="微软雅黑" panose="020B0503020204020204" pitchFamily="34" charset="-122"/>
            <a:ea typeface="微软雅黑" panose="020B0503020204020204" pitchFamily="34" charset="-122"/>
          </a:endParaRPr>
        </a:p>
        <a:p>
          <a:r>
            <a:rPr lang="zh-CN" altLang="en-US" sz="2400" dirty="0" smtClean="0">
              <a:latin typeface="微软雅黑" panose="020B0503020204020204" pitchFamily="34" charset="-122"/>
              <a:ea typeface="微软雅黑" panose="020B0503020204020204" pitchFamily="34" charset="-122"/>
            </a:rPr>
            <a:t>引领</a:t>
          </a:r>
          <a:endParaRPr lang="zh-CN" altLang="en-US" sz="2400" dirty="0">
            <a:latin typeface="微软雅黑" panose="020B0503020204020204" pitchFamily="34" charset="-122"/>
            <a:ea typeface="微软雅黑" panose="020B0503020204020204" pitchFamily="34" charset="-122"/>
          </a:endParaRPr>
        </a:p>
      </dgm:t>
    </dgm:pt>
    <dgm:pt modelId="{D57518E4-AB50-4782-8BED-A842DD484661}" cxnId="{CF9A7EA1-8E43-4EDC-B91A-D6EE28807A0F}" type="parTrans">
      <dgm:prSet/>
      <dgm:spPr/>
      <dgm:t>
        <a:bodyPr/>
        <a:lstStyle/>
        <a:p>
          <a:endParaRPr lang="zh-CN" altLang="en-US"/>
        </a:p>
      </dgm:t>
    </dgm:pt>
    <dgm:pt modelId="{59181FF4-1BA6-42D9-BDA4-67A97AB079B8}" cxnId="{CF9A7EA1-8E43-4EDC-B91A-D6EE28807A0F}" type="sibTrans">
      <dgm:prSet/>
      <dgm:spPr/>
      <dgm:t>
        <a:bodyPr/>
        <a:lstStyle/>
        <a:p>
          <a:endParaRPr lang="zh-CN" altLang="en-US"/>
        </a:p>
      </dgm:t>
    </dgm:pt>
    <dgm:pt modelId="{92483F74-7337-4622-B879-43010243B5A4}">
      <dgm:prSet phldrT="[文本]" custT="1"/>
      <dgm:spPr>
        <a:solidFill>
          <a:srgbClr val="C00000"/>
        </a:solidFill>
      </dgm:spPr>
      <dgm:t>
        <a:bodyPr/>
        <a:lstStyle/>
        <a:p>
          <a:r>
            <a:rPr lang="zh-CN" altLang="en-US" sz="2400" dirty="0" smtClean="0">
              <a:latin typeface="微软雅黑" panose="020B0503020204020204" pitchFamily="34" charset="-122"/>
              <a:ea typeface="微软雅黑" panose="020B0503020204020204" pitchFamily="34" charset="-122"/>
            </a:rPr>
            <a:t>人才</a:t>
          </a:r>
          <a:endParaRPr lang="en-US" altLang="zh-CN" sz="2400" dirty="0" smtClean="0">
            <a:latin typeface="微软雅黑" panose="020B0503020204020204" pitchFamily="34" charset="-122"/>
            <a:ea typeface="微软雅黑" panose="020B0503020204020204" pitchFamily="34" charset="-122"/>
          </a:endParaRPr>
        </a:p>
        <a:p>
          <a:r>
            <a:rPr lang="zh-CN" altLang="en-US" sz="2400" dirty="0" smtClean="0">
              <a:latin typeface="微软雅黑" panose="020B0503020204020204" pitchFamily="34" charset="-122"/>
              <a:ea typeface="微软雅黑" panose="020B0503020204020204" pitchFamily="34" charset="-122"/>
            </a:rPr>
            <a:t>支撑</a:t>
          </a:r>
          <a:endParaRPr lang="zh-CN" altLang="en-US" sz="2400" dirty="0">
            <a:latin typeface="微软雅黑" panose="020B0503020204020204" pitchFamily="34" charset="-122"/>
            <a:ea typeface="微软雅黑" panose="020B0503020204020204" pitchFamily="34" charset="-122"/>
          </a:endParaRPr>
        </a:p>
      </dgm:t>
    </dgm:pt>
    <dgm:pt modelId="{FB58FA18-2950-4196-B125-1F35891FF27A}" cxnId="{0560CB97-D9FA-4DA6-BC44-7738E2948343}" type="parTrans">
      <dgm:prSet/>
      <dgm:spPr/>
      <dgm:t>
        <a:bodyPr/>
        <a:lstStyle/>
        <a:p>
          <a:endParaRPr lang="zh-CN" altLang="en-US"/>
        </a:p>
      </dgm:t>
    </dgm:pt>
    <dgm:pt modelId="{30934B23-37B8-44DB-8B0E-F3CBCB9A6F43}" cxnId="{0560CB97-D9FA-4DA6-BC44-7738E2948343}" type="sibTrans">
      <dgm:prSet/>
      <dgm:spPr/>
      <dgm:t>
        <a:bodyPr/>
        <a:lstStyle/>
        <a:p>
          <a:endParaRPr lang="zh-CN" altLang="en-US"/>
        </a:p>
      </dgm:t>
    </dgm:pt>
    <dgm:pt modelId="{BBFD6E0A-3D1A-4DE4-BCD8-F157244ECF82}">
      <dgm:prSet phldrT="[文本]" custT="1"/>
      <dgm:spPr>
        <a:solidFill>
          <a:srgbClr val="C00000"/>
        </a:solidFill>
      </dgm:spPr>
      <dgm:t>
        <a:bodyPr/>
        <a:lstStyle/>
        <a:p>
          <a:r>
            <a:rPr lang="zh-CN" altLang="en-US" sz="2400" dirty="0" smtClean="0">
              <a:latin typeface="微软雅黑" panose="020B0503020204020204" pitchFamily="34" charset="-122"/>
              <a:ea typeface="微软雅黑" panose="020B0503020204020204" pitchFamily="34" charset="-122"/>
            </a:rPr>
            <a:t>改革</a:t>
          </a:r>
          <a:endParaRPr lang="en-US" altLang="zh-CN" sz="2400" dirty="0" smtClean="0">
            <a:latin typeface="微软雅黑" panose="020B0503020204020204" pitchFamily="34" charset="-122"/>
            <a:ea typeface="微软雅黑" panose="020B0503020204020204" pitchFamily="34" charset="-122"/>
          </a:endParaRPr>
        </a:p>
        <a:p>
          <a:r>
            <a:rPr lang="zh-CN" altLang="en-US" sz="2400" dirty="0" smtClean="0">
              <a:latin typeface="微软雅黑" panose="020B0503020204020204" pitchFamily="34" charset="-122"/>
              <a:ea typeface="微软雅黑" panose="020B0503020204020204" pitchFamily="34" charset="-122"/>
            </a:rPr>
            <a:t>氛围</a:t>
          </a:r>
          <a:endParaRPr lang="zh-CN" altLang="en-US" sz="2400" dirty="0">
            <a:latin typeface="微软雅黑" panose="020B0503020204020204" pitchFamily="34" charset="-122"/>
            <a:ea typeface="微软雅黑" panose="020B0503020204020204" pitchFamily="34" charset="-122"/>
          </a:endParaRPr>
        </a:p>
      </dgm:t>
    </dgm:pt>
    <dgm:pt modelId="{88F87D83-D847-492C-8563-377AF0BBD777}" cxnId="{5D885E9A-9EDE-423B-8412-C50541EDA54B}" type="parTrans">
      <dgm:prSet/>
      <dgm:spPr/>
      <dgm:t>
        <a:bodyPr/>
        <a:lstStyle/>
        <a:p>
          <a:endParaRPr lang="zh-CN" altLang="en-US"/>
        </a:p>
      </dgm:t>
    </dgm:pt>
    <dgm:pt modelId="{C0B0EBA7-5D06-42AA-A563-D1C7AFE005C2}" cxnId="{5D885E9A-9EDE-423B-8412-C50541EDA54B}" type="sibTrans">
      <dgm:prSet/>
      <dgm:spPr/>
      <dgm:t>
        <a:bodyPr/>
        <a:lstStyle/>
        <a:p>
          <a:endParaRPr lang="zh-CN" altLang="en-US"/>
        </a:p>
      </dgm:t>
    </dgm:pt>
    <dgm:pt modelId="{4A369B71-23DA-4741-BE5A-61D3F44E26B9}" type="pres">
      <dgm:prSet presAssocID="{5796552F-6B46-4D64-89F8-8D39778CDF09}" presName="cycle" presStyleCnt="0">
        <dgm:presLayoutVars>
          <dgm:dir/>
          <dgm:resizeHandles val="exact"/>
        </dgm:presLayoutVars>
      </dgm:prSet>
      <dgm:spPr/>
      <dgm:t>
        <a:bodyPr/>
        <a:lstStyle/>
        <a:p>
          <a:endParaRPr lang="zh-CN" altLang="en-US"/>
        </a:p>
      </dgm:t>
    </dgm:pt>
    <dgm:pt modelId="{3DE31D40-F85B-4D9E-8E14-802A4B24041E}" type="pres">
      <dgm:prSet presAssocID="{8FB3414B-B11F-4713-8944-7E94C14AC8D1}" presName="node" presStyleLbl="node1" presStyleIdx="0" presStyleCnt="5">
        <dgm:presLayoutVars>
          <dgm:bulletEnabled val="1"/>
        </dgm:presLayoutVars>
      </dgm:prSet>
      <dgm:spPr/>
      <dgm:t>
        <a:bodyPr/>
        <a:lstStyle/>
        <a:p>
          <a:endParaRPr lang="zh-CN" altLang="en-US"/>
        </a:p>
      </dgm:t>
    </dgm:pt>
    <dgm:pt modelId="{C3F5AAC1-EF6F-4FB7-A858-6030806248DD}" type="pres">
      <dgm:prSet presAssocID="{27050E5E-3A50-4D43-B18B-172E00DE1648}" presName="sibTrans" presStyleLbl="sibTrans2D1" presStyleIdx="0" presStyleCnt="5"/>
      <dgm:spPr/>
      <dgm:t>
        <a:bodyPr/>
        <a:lstStyle/>
        <a:p>
          <a:endParaRPr lang="zh-CN" altLang="en-US"/>
        </a:p>
      </dgm:t>
    </dgm:pt>
    <dgm:pt modelId="{BD549335-9849-4235-BC35-91D44FB5B47E}" type="pres">
      <dgm:prSet presAssocID="{27050E5E-3A50-4D43-B18B-172E00DE1648}" presName="connectorText" presStyleLbl="sibTrans2D1" presStyleIdx="0" presStyleCnt="5"/>
      <dgm:spPr/>
      <dgm:t>
        <a:bodyPr/>
        <a:lstStyle/>
        <a:p>
          <a:endParaRPr lang="zh-CN" altLang="en-US"/>
        </a:p>
      </dgm:t>
    </dgm:pt>
    <dgm:pt modelId="{A7FC2B29-0FC0-41FC-A0A4-41EF23B5DE4A}" type="pres">
      <dgm:prSet presAssocID="{3C33FBEB-9E26-4A1B-8885-92B97E00294E}" presName="node" presStyleLbl="node1" presStyleIdx="1" presStyleCnt="5">
        <dgm:presLayoutVars>
          <dgm:bulletEnabled val="1"/>
        </dgm:presLayoutVars>
      </dgm:prSet>
      <dgm:spPr/>
      <dgm:t>
        <a:bodyPr/>
        <a:lstStyle/>
        <a:p>
          <a:endParaRPr lang="zh-CN" altLang="en-US"/>
        </a:p>
      </dgm:t>
    </dgm:pt>
    <dgm:pt modelId="{68A990FA-085A-40A6-A6A7-CFCE6019E80F}" type="pres">
      <dgm:prSet presAssocID="{1D565BB4-4047-4BCD-9E72-A2E3C8001909}" presName="sibTrans" presStyleLbl="sibTrans2D1" presStyleIdx="1" presStyleCnt="5"/>
      <dgm:spPr/>
      <dgm:t>
        <a:bodyPr/>
        <a:lstStyle/>
        <a:p>
          <a:endParaRPr lang="zh-CN" altLang="en-US"/>
        </a:p>
      </dgm:t>
    </dgm:pt>
    <dgm:pt modelId="{DD10B205-8E9A-4982-A411-BFD855EE33C3}" type="pres">
      <dgm:prSet presAssocID="{1D565BB4-4047-4BCD-9E72-A2E3C8001909}" presName="connectorText" presStyleLbl="sibTrans2D1" presStyleIdx="1" presStyleCnt="5"/>
      <dgm:spPr/>
      <dgm:t>
        <a:bodyPr/>
        <a:lstStyle/>
        <a:p>
          <a:endParaRPr lang="zh-CN" altLang="en-US"/>
        </a:p>
      </dgm:t>
    </dgm:pt>
    <dgm:pt modelId="{5E232948-0B11-4936-939F-7C88A72A10E1}" type="pres">
      <dgm:prSet presAssocID="{21A04888-DEEA-496F-BD88-7A84D57CEDBA}" presName="node" presStyleLbl="node1" presStyleIdx="2" presStyleCnt="5">
        <dgm:presLayoutVars>
          <dgm:bulletEnabled val="1"/>
        </dgm:presLayoutVars>
      </dgm:prSet>
      <dgm:spPr/>
      <dgm:t>
        <a:bodyPr/>
        <a:lstStyle/>
        <a:p>
          <a:endParaRPr lang="zh-CN" altLang="en-US"/>
        </a:p>
      </dgm:t>
    </dgm:pt>
    <dgm:pt modelId="{663720DE-FFC4-4830-93C8-D23F00AA3DEF}" type="pres">
      <dgm:prSet presAssocID="{59181FF4-1BA6-42D9-BDA4-67A97AB079B8}" presName="sibTrans" presStyleLbl="sibTrans2D1" presStyleIdx="2" presStyleCnt="5"/>
      <dgm:spPr/>
      <dgm:t>
        <a:bodyPr/>
        <a:lstStyle/>
        <a:p>
          <a:endParaRPr lang="zh-CN" altLang="en-US"/>
        </a:p>
      </dgm:t>
    </dgm:pt>
    <dgm:pt modelId="{9B7DC3D7-1DA0-446A-B749-3271B6EBC50F}" type="pres">
      <dgm:prSet presAssocID="{59181FF4-1BA6-42D9-BDA4-67A97AB079B8}" presName="connectorText" presStyleLbl="sibTrans2D1" presStyleIdx="2" presStyleCnt="5"/>
      <dgm:spPr/>
      <dgm:t>
        <a:bodyPr/>
        <a:lstStyle/>
        <a:p>
          <a:endParaRPr lang="zh-CN" altLang="en-US"/>
        </a:p>
      </dgm:t>
    </dgm:pt>
    <dgm:pt modelId="{8DCE3953-024B-4839-9CE9-79F4444B8688}" type="pres">
      <dgm:prSet presAssocID="{92483F74-7337-4622-B879-43010243B5A4}" presName="node" presStyleLbl="node1" presStyleIdx="3" presStyleCnt="5">
        <dgm:presLayoutVars>
          <dgm:bulletEnabled val="1"/>
        </dgm:presLayoutVars>
      </dgm:prSet>
      <dgm:spPr/>
      <dgm:t>
        <a:bodyPr/>
        <a:lstStyle/>
        <a:p>
          <a:endParaRPr lang="zh-CN" altLang="en-US"/>
        </a:p>
      </dgm:t>
    </dgm:pt>
    <dgm:pt modelId="{AC15002B-EDCA-4C8C-A5E3-DFC6CB84224B}" type="pres">
      <dgm:prSet presAssocID="{30934B23-37B8-44DB-8B0E-F3CBCB9A6F43}" presName="sibTrans" presStyleLbl="sibTrans2D1" presStyleIdx="3" presStyleCnt="5"/>
      <dgm:spPr/>
      <dgm:t>
        <a:bodyPr/>
        <a:lstStyle/>
        <a:p>
          <a:endParaRPr lang="zh-CN" altLang="en-US"/>
        </a:p>
      </dgm:t>
    </dgm:pt>
    <dgm:pt modelId="{575EE006-9399-4FA9-A0DF-4035BE4843BB}" type="pres">
      <dgm:prSet presAssocID="{30934B23-37B8-44DB-8B0E-F3CBCB9A6F43}" presName="connectorText" presStyleLbl="sibTrans2D1" presStyleIdx="3" presStyleCnt="5"/>
      <dgm:spPr/>
      <dgm:t>
        <a:bodyPr/>
        <a:lstStyle/>
        <a:p>
          <a:endParaRPr lang="zh-CN" altLang="en-US"/>
        </a:p>
      </dgm:t>
    </dgm:pt>
    <dgm:pt modelId="{10FC25CC-F712-4F07-917D-F4A4670CB5A6}" type="pres">
      <dgm:prSet presAssocID="{BBFD6E0A-3D1A-4DE4-BCD8-F157244ECF82}" presName="node" presStyleLbl="node1" presStyleIdx="4" presStyleCnt="5">
        <dgm:presLayoutVars>
          <dgm:bulletEnabled val="1"/>
        </dgm:presLayoutVars>
      </dgm:prSet>
      <dgm:spPr/>
      <dgm:t>
        <a:bodyPr/>
        <a:lstStyle/>
        <a:p>
          <a:endParaRPr lang="zh-CN" altLang="en-US"/>
        </a:p>
      </dgm:t>
    </dgm:pt>
    <dgm:pt modelId="{67FDE900-637C-4603-ABCB-DE56086EA32B}" type="pres">
      <dgm:prSet presAssocID="{C0B0EBA7-5D06-42AA-A563-D1C7AFE005C2}" presName="sibTrans" presStyleLbl="sibTrans2D1" presStyleIdx="4" presStyleCnt="5"/>
      <dgm:spPr/>
      <dgm:t>
        <a:bodyPr/>
        <a:lstStyle/>
        <a:p>
          <a:endParaRPr lang="zh-CN" altLang="en-US"/>
        </a:p>
      </dgm:t>
    </dgm:pt>
    <dgm:pt modelId="{1915FEBE-ABD9-4037-8237-23C4306563C1}" type="pres">
      <dgm:prSet presAssocID="{C0B0EBA7-5D06-42AA-A563-D1C7AFE005C2}" presName="connectorText" presStyleLbl="sibTrans2D1" presStyleIdx="4" presStyleCnt="5"/>
      <dgm:spPr/>
      <dgm:t>
        <a:bodyPr/>
        <a:lstStyle/>
        <a:p>
          <a:endParaRPr lang="zh-CN" altLang="en-US"/>
        </a:p>
      </dgm:t>
    </dgm:pt>
  </dgm:ptLst>
  <dgm:cxnLst>
    <dgm:cxn modelId="{81349E2A-B4FA-447C-914D-F26BE1BF1306}" type="presOf" srcId="{1D565BB4-4047-4BCD-9E72-A2E3C8001909}" destId="{DD10B205-8E9A-4982-A411-BFD855EE33C3}" srcOrd="1" destOrd="0" presId="urn:microsoft.com/office/officeart/2005/8/layout/cycle2"/>
    <dgm:cxn modelId="{52EDB5BA-5B30-4C18-B08D-5F7ABD2F40D4}" type="presOf" srcId="{59181FF4-1BA6-42D9-BDA4-67A97AB079B8}" destId="{663720DE-FFC4-4830-93C8-D23F00AA3DEF}" srcOrd="0" destOrd="0" presId="urn:microsoft.com/office/officeart/2005/8/layout/cycle2"/>
    <dgm:cxn modelId="{CCF4251A-233F-4660-816F-453A26B6826C}" srcId="{5796552F-6B46-4D64-89F8-8D39778CDF09}" destId="{3C33FBEB-9E26-4A1B-8885-92B97E00294E}" srcOrd="1" destOrd="0" parTransId="{EED6CE25-67A0-4D25-9817-B6DF28B452D0}" sibTransId="{1D565BB4-4047-4BCD-9E72-A2E3C8001909}"/>
    <dgm:cxn modelId="{AAEB6234-1677-4072-B3C7-07B7BCD39D3C}" type="presOf" srcId="{30934B23-37B8-44DB-8B0E-F3CBCB9A6F43}" destId="{AC15002B-EDCA-4C8C-A5E3-DFC6CB84224B}" srcOrd="0" destOrd="0" presId="urn:microsoft.com/office/officeart/2005/8/layout/cycle2"/>
    <dgm:cxn modelId="{85F151A0-B9E8-4B57-AB00-B8E33C182189}" type="presOf" srcId="{3C33FBEB-9E26-4A1B-8885-92B97E00294E}" destId="{A7FC2B29-0FC0-41FC-A0A4-41EF23B5DE4A}" srcOrd="0" destOrd="0" presId="urn:microsoft.com/office/officeart/2005/8/layout/cycle2"/>
    <dgm:cxn modelId="{1BDFCEC7-E6E7-478F-872E-4CF5DDC8B4BD}" type="presOf" srcId="{1D565BB4-4047-4BCD-9E72-A2E3C8001909}" destId="{68A990FA-085A-40A6-A6A7-CFCE6019E80F}" srcOrd="0" destOrd="0" presId="urn:microsoft.com/office/officeart/2005/8/layout/cycle2"/>
    <dgm:cxn modelId="{45E87732-E443-429A-87D8-F2ADB81C2F4B}" type="presOf" srcId="{27050E5E-3A50-4D43-B18B-172E00DE1648}" destId="{C3F5AAC1-EF6F-4FB7-A858-6030806248DD}" srcOrd="0" destOrd="0" presId="urn:microsoft.com/office/officeart/2005/8/layout/cycle2"/>
    <dgm:cxn modelId="{0560CB97-D9FA-4DA6-BC44-7738E2948343}" srcId="{5796552F-6B46-4D64-89F8-8D39778CDF09}" destId="{92483F74-7337-4622-B879-43010243B5A4}" srcOrd="3" destOrd="0" parTransId="{FB58FA18-2950-4196-B125-1F35891FF27A}" sibTransId="{30934B23-37B8-44DB-8B0E-F3CBCB9A6F43}"/>
    <dgm:cxn modelId="{BE969455-556D-4E13-B087-77980FF50758}" srcId="{5796552F-6B46-4D64-89F8-8D39778CDF09}" destId="{8FB3414B-B11F-4713-8944-7E94C14AC8D1}" srcOrd="0" destOrd="0" parTransId="{052CC418-7352-458F-B6E5-7297B6671B3F}" sibTransId="{27050E5E-3A50-4D43-B18B-172E00DE1648}"/>
    <dgm:cxn modelId="{50724541-90D9-42D0-AA53-49F7BAD20B42}" type="presOf" srcId="{BBFD6E0A-3D1A-4DE4-BCD8-F157244ECF82}" destId="{10FC25CC-F712-4F07-917D-F4A4670CB5A6}" srcOrd="0" destOrd="0" presId="urn:microsoft.com/office/officeart/2005/8/layout/cycle2"/>
    <dgm:cxn modelId="{09468A22-43CD-4388-B734-FA297D2A0D1F}" type="presOf" srcId="{C0B0EBA7-5D06-42AA-A563-D1C7AFE005C2}" destId="{1915FEBE-ABD9-4037-8237-23C4306563C1}" srcOrd="1" destOrd="0" presId="urn:microsoft.com/office/officeart/2005/8/layout/cycle2"/>
    <dgm:cxn modelId="{1B6B9BC1-D89F-4768-A23F-74A6F3C1E0DE}" type="presOf" srcId="{C0B0EBA7-5D06-42AA-A563-D1C7AFE005C2}" destId="{67FDE900-637C-4603-ABCB-DE56086EA32B}" srcOrd="0" destOrd="0" presId="urn:microsoft.com/office/officeart/2005/8/layout/cycle2"/>
    <dgm:cxn modelId="{7CD26FD5-71B1-44A7-8346-9AA71F75C66F}" type="presOf" srcId="{30934B23-37B8-44DB-8B0E-F3CBCB9A6F43}" destId="{575EE006-9399-4FA9-A0DF-4035BE4843BB}" srcOrd="1" destOrd="0" presId="urn:microsoft.com/office/officeart/2005/8/layout/cycle2"/>
    <dgm:cxn modelId="{42E1623D-9288-403F-9CDD-B4CAB0399987}" type="presOf" srcId="{21A04888-DEEA-496F-BD88-7A84D57CEDBA}" destId="{5E232948-0B11-4936-939F-7C88A72A10E1}" srcOrd="0" destOrd="0" presId="urn:microsoft.com/office/officeart/2005/8/layout/cycle2"/>
    <dgm:cxn modelId="{5D885E9A-9EDE-423B-8412-C50541EDA54B}" srcId="{5796552F-6B46-4D64-89F8-8D39778CDF09}" destId="{BBFD6E0A-3D1A-4DE4-BCD8-F157244ECF82}" srcOrd="4" destOrd="0" parTransId="{88F87D83-D847-492C-8563-377AF0BBD777}" sibTransId="{C0B0EBA7-5D06-42AA-A563-D1C7AFE005C2}"/>
    <dgm:cxn modelId="{5BE5EBE4-F402-4C80-BBDD-D2E2A0E0DF4E}" type="presOf" srcId="{27050E5E-3A50-4D43-B18B-172E00DE1648}" destId="{BD549335-9849-4235-BC35-91D44FB5B47E}" srcOrd="1" destOrd="0" presId="urn:microsoft.com/office/officeart/2005/8/layout/cycle2"/>
    <dgm:cxn modelId="{871454E4-BF09-4041-87AA-5327E59136C7}" type="presOf" srcId="{8FB3414B-B11F-4713-8944-7E94C14AC8D1}" destId="{3DE31D40-F85B-4D9E-8E14-802A4B24041E}" srcOrd="0" destOrd="0" presId="urn:microsoft.com/office/officeart/2005/8/layout/cycle2"/>
    <dgm:cxn modelId="{CF9A7EA1-8E43-4EDC-B91A-D6EE28807A0F}" srcId="{5796552F-6B46-4D64-89F8-8D39778CDF09}" destId="{21A04888-DEEA-496F-BD88-7A84D57CEDBA}" srcOrd="2" destOrd="0" parTransId="{D57518E4-AB50-4782-8BED-A842DD484661}" sibTransId="{59181FF4-1BA6-42D9-BDA4-67A97AB079B8}"/>
    <dgm:cxn modelId="{9D869FBA-719C-428D-B371-C1DD4CB16CEB}" type="presOf" srcId="{92483F74-7337-4622-B879-43010243B5A4}" destId="{8DCE3953-024B-4839-9CE9-79F4444B8688}" srcOrd="0" destOrd="0" presId="urn:microsoft.com/office/officeart/2005/8/layout/cycle2"/>
    <dgm:cxn modelId="{8E9EB9A0-F289-4460-8BD2-A7AEE3EBDF12}" type="presOf" srcId="{59181FF4-1BA6-42D9-BDA4-67A97AB079B8}" destId="{9B7DC3D7-1DA0-446A-B749-3271B6EBC50F}" srcOrd="1" destOrd="0" presId="urn:microsoft.com/office/officeart/2005/8/layout/cycle2"/>
    <dgm:cxn modelId="{CCBD2C1C-66E6-441E-A5BC-3BE9A51D242F}" type="presOf" srcId="{5796552F-6B46-4D64-89F8-8D39778CDF09}" destId="{4A369B71-23DA-4741-BE5A-61D3F44E26B9}" srcOrd="0" destOrd="0" presId="urn:microsoft.com/office/officeart/2005/8/layout/cycle2"/>
    <dgm:cxn modelId="{1648DCC1-99E8-4F52-BB0F-A40053D8AC7B}" type="presParOf" srcId="{4A369B71-23DA-4741-BE5A-61D3F44E26B9}" destId="{3DE31D40-F85B-4D9E-8E14-802A4B24041E}" srcOrd="0" destOrd="0" presId="urn:microsoft.com/office/officeart/2005/8/layout/cycle2"/>
    <dgm:cxn modelId="{3F0FA363-BB08-4A66-BEF0-9E1E63029B2E}" type="presParOf" srcId="{4A369B71-23DA-4741-BE5A-61D3F44E26B9}" destId="{C3F5AAC1-EF6F-4FB7-A858-6030806248DD}" srcOrd="1" destOrd="0" presId="urn:microsoft.com/office/officeart/2005/8/layout/cycle2"/>
    <dgm:cxn modelId="{7A9F9868-C811-457E-990F-FDA7B32A7E11}" type="presParOf" srcId="{C3F5AAC1-EF6F-4FB7-A858-6030806248DD}" destId="{BD549335-9849-4235-BC35-91D44FB5B47E}" srcOrd="0" destOrd="0" presId="urn:microsoft.com/office/officeart/2005/8/layout/cycle2"/>
    <dgm:cxn modelId="{1F1658C4-4ED3-4C17-8A10-91BB0C2D0756}" type="presParOf" srcId="{4A369B71-23DA-4741-BE5A-61D3F44E26B9}" destId="{A7FC2B29-0FC0-41FC-A0A4-41EF23B5DE4A}" srcOrd="2" destOrd="0" presId="urn:microsoft.com/office/officeart/2005/8/layout/cycle2"/>
    <dgm:cxn modelId="{CEE25E25-2CC7-47A6-8269-03010EA0B18A}" type="presParOf" srcId="{4A369B71-23DA-4741-BE5A-61D3F44E26B9}" destId="{68A990FA-085A-40A6-A6A7-CFCE6019E80F}" srcOrd="3" destOrd="0" presId="urn:microsoft.com/office/officeart/2005/8/layout/cycle2"/>
    <dgm:cxn modelId="{4B25B209-CADC-4B13-96DB-9CC11D2F1E75}" type="presParOf" srcId="{68A990FA-085A-40A6-A6A7-CFCE6019E80F}" destId="{DD10B205-8E9A-4982-A411-BFD855EE33C3}" srcOrd="0" destOrd="0" presId="urn:microsoft.com/office/officeart/2005/8/layout/cycle2"/>
    <dgm:cxn modelId="{ED740F12-601C-4C55-B1E4-A6FB1AAA24A4}" type="presParOf" srcId="{4A369B71-23DA-4741-BE5A-61D3F44E26B9}" destId="{5E232948-0B11-4936-939F-7C88A72A10E1}" srcOrd="4" destOrd="0" presId="urn:microsoft.com/office/officeart/2005/8/layout/cycle2"/>
    <dgm:cxn modelId="{13717579-1146-45DF-B505-B619839AAB37}" type="presParOf" srcId="{4A369B71-23DA-4741-BE5A-61D3F44E26B9}" destId="{663720DE-FFC4-4830-93C8-D23F00AA3DEF}" srcOrd="5" destOrd="0" presId="urn:microsoft.com/office/officeart/2005/8/layout/cycle2"/>
    <dgm:cxn modelId="{2C24A6EB-E718-461D-AE58-A5BA1DCC0FD8}" type="presParOf" srcId="{663720DE-FFC4-4830-93C8-D23F00AA3DEF}" destId="{9B7DC3D7-1DA0-446A-B749-3271B6EBC50F}" srcOrd="0" destOrd="0" presId="urn:microsoft.com/office/officeart/2005/8/layout/cycle2"/>
    <dgm:cxn modelId="{285ECEF5-AFD5-4EA1-ABD9-C1348CFABEBF}" type="presParOf" srcId="{4A369B71-23DA-4741-BE5A-61D3F44E26B9}" destId="{8DCE3953-024B-4839-9CE9-79F4444B8688}" srcOrd="6" destOrd="0" presId="urn:microsoft.com/office/officeart/2005/8/layout/cycle2"/>
    <dgm:cxn modelId="{08E54FD3-51E0-4321-8E19-CD351B535B36}" type="presParOf" srcId="{4A369B71-23DA-4741-BE5A-61D3F44E26B9}" destId="{AC15002B-EDCA-4C8C-A5E3-DFC6CB84224B}" srcOrd="7" destOrd="0" presId="urn:microsoft.com/office/officeart/2005/8/layout/cycle2"/>
    <dgm:cxn modelId="{A9D2AFCF-18D1-4381-B296-BF91BB964AD4}" type="presParOf" srcId="{AC15002B-EDCA-4C8C-A5E3-DFC6CB84224B}" destId="{575EE006-9399-4FA9-A0DF-4035BE4843BB}" srcOrd="0" destOrd="0" presId="urn:microsoft.com/office/officeart/2005/8/layout/cycle2"/>
    <dgm:cxn modelId="{E3F6C086-F852-4C47-874A-999CAE2FC4F3}" type="presParOf" srcId="{4A369B71-23DA-4741-BE5A-61D3F44E26B9}" destId="{10FC25CC-F712-4F07-917D-F4A4670CB5A6}" srcOrd="8" destOrd="0" presId="urn:microsoft.com/office/officeart/2005/8/layout/cycle2"/>
    <dgm:cxn modelId="{AD27AF70-9CDC-4F2D-B7DA-D5A311E29BF5}" type="presParOf" srcId="{4A369B71-23DA-4741-BE5A-61D3F44E26B9}" destId="{67FDE900-637C-4603-ABCB-DE56086EA32B}" srcOrd="9" destOrd="0" presId="urn:microsoft.com/office/officeart/2005/8/layout/cycle2"/>
    <dgm:cxn modelId="{E715446E-E84B-4C63-B43C-82DB2F495930}" type="presParOf" srcId="{67FDE900-637C-4603-ABCB-DE56086EA32B}" destId="{1915FEBE-ABD9-4037-8237-23C4306563C1}" srcOrd="0" destOrd="0" presId="urn:microsoft.com/office/officeart/2005/8/layout/cycle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7297928" cy="4638717"/>
        <a:chOff x="0" y="0"/>
        <a:chExt cx="7297928" cy="4638717"/>
      </a:xfrm>
    </dsp:grpSpPr>
    <dsp:sp modelId="{3DE31D40-F85B-4D9E-8E14-802A4B24041E}">
      <dsp:nvSpPr>
        <dsp:cNvPr id="3" name="椭圆 2"/>
        <dsp:cNvSpPr/>
      </dsp:nvSpPr>
      <dsp:spPr bwMode="white">
        <a:xfrm>
          <a:off x="2947883" y="0"/>
          <a:ext cx="1402161" cy="1402161"/>
        </a:xfrm>
        <a:prstGeom prst="ellipse">
          <a:avLst/>
        </a:prstGeom>
        <a:solidFill>
          <a:srgbClr val="C00000"/>
        </a:solidFill>
      </dsp:spPr>
      <dsp:style>
        <a:lnRef idx="2">
          <a:schemeClr val="lt1"/>
        </a:lnRef>
        <a:fillRef idx="1">
          <a:schemeClr val="accent1"/>
        </a:fillRef>
        <a:effectRef idx="0">
          <a:scrgbClr r="0" g="0" b="0"/>
        </a:effectRef>
        <a:fontRef idx="minor">
          <a:schemeClr val="lt1"/>
        </a:fontRef>
      </dsp:style>
      <dsp:txBody>
        <a:bodyPr lIns="30480" tIns="30480" rIns="30480"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400" dirty="0" smtClean="0">
              <a:latin typeface="微软雅黑" panose="020B0503020204020204" pitchFamily="34" charset="-122"/>
              <a:ea typeface="微软雅黑" panose="020B0503020204020204" pitchFamily="34" charset="-122"/>
            </a:rPr>
            <a:t>组织</a:t>
          </a:r>
          <a:endParaRPr lang="en-US" altLang="zh-CN" sz="2400" dirty="0" smtClean="0">
            <a:latin typeface="微软雅黑" panose="020B0503020204020204" pitchFamily="34" charset="-122"/>
            <a:ea typeface="微软雅黑" panose="020B0503020204020204" pitchFamily="34" charset="-122"/>
          </a:endParaRPr>
        </a:p>
        <a:p>
          <a:pPr lvl="0">
            <a:lnSpc>
              <a:spcPct val="100000"/>
            </a:lnSpc>
            <a:spcBef>
              <a:spcPct val="0"/>
            </a:spcBef>
            <a:spcAft>
              <a:spcPct val="35000"/>
            </a:spcAft>
          </a:pPr>
          <a:r>
            <a:rPr lang="zh-CN" altLang="en-US" sz="2400" dirty="0" smtClean="0">
              <a:latin typeface="微软雅黑" panose="020B0503020204020204" pitchFamily="34" charset="-122"/>
              <a:ea typeface="微软雅黑" panose="020B0503020204020204" pitchFamily="34" charset="-122"/>
            </a:rPr>
            <a:t>领导</a:t>
          </a:r>
          <a:endParaRPr lang="zh-CN" altLang="en-US" sz="2400" dirty="0">
            <a:latin typeface="微软雅黑" panose="020B0503020204020204" pitchFamily="34" charset="-122"/>
            <a:ea typeface="微软雅黑" panose="020B0503020204020204" pitchFamily="34" charset="-122"/>
          </a:endParaRPr>
        </a:p>
      </dsp:txBody>
      <dsp:txXfrm>
        <a:off x="2947883" y="0"/>
        <a:ext cx="1402161" cy="1402161"/>
      </dsp:txXfrm>
    </dsp:sp>
    <dsp:sp modelId="{C3F5AAC1-EF6F-4FB7-A858-6030806248DD}">
      <dsp:nvSpPr>
        <dsp:cNvPr id="4" name="右箭头 3"/>
        <dsp:cNvSpPr/>
      </dsp:nvSpPr>
      <dsp:spPr bwMode="white">
        <a:xfrm rot="2159999">
          <a:off x="4313957" y="1082593"/>
          <a:ext cx="371573" cy="473229"/>
        </a:xfrm>
        <a:prstGeom prst="rightArrow">
          <a:avLst>
            <a:gd name="adj1" fmla="val 60000"/>
            <a:gd name="adj2" fmla="val 50000"/>
          </a:avLst>
        </a:prstGeom>
      </dsp:spPr>
      <dsp:style>
        <a:lnRef idx="0">
          <a:schemeClr val="accent1">
            <a:tint val="60000"/>
          </a:schemeClr>
        </a:lnRef>
        <a:fillRef idx="1">
          <a:schemeClr val="accent1">
            <a:tint val="60000"/>
          </a:schemeClr>
        </a:fillRef>
        <a:effectRef idx="0">
          <a:scrgbClr r="0" g="0" b="0"/>
        </a:effectRef>
        <a:fontRef idx="minor">
          <a:schemeClr val="lt1"/>
        </a:fontRef>
      </dsp:style>
      <dsp:txBody>
        <a:bodyPr lIns="0" tIns="0" rIns="0" bIns="0" anchor="ctr"/>
        <a:lstStyle>
          <a:lvl1pPr algn="ctr">
            <a:defRPr sz="18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endParaRPr lang="zh-CN" altLang="en-US"/>
        </a:p>
      </dsp:txBody>
      <dsp:txXfrm rot="2159999">
        <a:off x="4313957" y="1082593"/>
        <a:ext cx="371573" cy="473229"/>
      </dsp:txXfrm>
    </dsp:sp>
    <dsp:sp modelId="{A7FC2B29-0FC0-41FC-A0A4-41EF23B5DE4A}">
      <dsp:nvSpPr>
        <dsp:cNvPr id="5" name="椭圆 4"/>
        <dsp:cNvSpPr/>
      </dsp:nvSpPr>
      <dsp:spPr bwMode="white">
        <a:xfrm>
          <a:off x="4649442" y="1236254"/>
          <a:ext cx="1402161" cy="1402161"/>
        </a:xfrm>
        <a:prstGeom prst="ellipse">
          <a:avLst/>
        </a:prstGeom>
        <a:solidFill>
          <a:srgbClr val="C00000"/>
        </a:solidFill>
      </dsp:spPr>
      <dsp:style>
        <a:lnRef idx="2">
          <a:schemeClr val="lt1"/>
        </a:lnRef>
        <a:fillRef idx="1">
          <a:schemeClr val="accent1"/>
        </a:fillRef>
        <a:effectRef idx="0">
          <a:scrgbClr r="0" g="0" b="0"/>
        </a:effectRef>
        <a:fontRef idx="minor">
          <a:schemeClr val="lt1"/>
        </a:fontRef>
      </dsp:style>
      <dsp:txBody>
        <a:bodyPr lIns="30480" tIns="30480" rIns="30480"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400" dirty="0" smtClean="0">
              <a:latin typeface="微软雅黑" panose="020B0503020204020204" pitchFamily="34" charset="-122"/>
              <a:ea typeface="微软雅黑" panose="020B0503020204020204" pitchFamily="34" charset="-122"/>
            </a:rPr>
            <a:t>战略</a:t>
          </a:r>
          <a:endParaRPr lang="en-US" altLang="zh-CN" sz="2400" dirty="0" smtClean="0">
            <a:latin typeface="微软雅黑" panose="020B0503020204020204" pitchFamily="34" charset="-122"/>
            <a:ea typeface="微软雅黑" panose="020B0503020204020204" pitchFamily="34" charset="-122"/>
          </a:endParaRPr>
        </a:p>
        <a:p>
          <a:pPr lvl="0">
            <a:lnSpc>
              <a:spcPct val="100000"/>
            </a:lnSpc>
            <a:spcBef>
              <a:spcPct val="0"/>
            </a:spcBef>
            <a:spcAft>
              <a:spcPct val="35000"/>
            </a:spcAft>
          </a:pPr>
          <a:r>
            <a:rPr lang="zh-CN" altLang="en-US" sz="2400" dirty="0" smtClean="0">
              <a:latin typeface="微软雅黑" panose="020B0503020204020204" pitchFamily="34" charset="-122"/>
              <a:ea typeface="微软雅黑" panose="020B0503020204020204" pitchFamily="34" charset="-122"/>
            </a:rPr>
            <a:t>联动</a:t>
          </a:r>
          <a:endParaRPr lang="zh-CN" altLang="en-US" sz="2400" dirty="0">
            <a:latin typeface="微软雅黑" panose="020B0503020204020204" pitchFamily="34" charset="-122"/>
            <a:ea typeface="微软雅黑" panose="020B0503020204020204" pitchFamily="34" charset="-122"/>
          </a:endParaRPr>
        </a:p>
      </dsp:txBody>
      <dsp:txXfrm>
        <a:off x="4649442" y="1236254"/>
        <a:ext cx="1402161" cy="1402161"/>
      </dsp:txXfrm>
    </dsp:sp>
    <dsp:sp modelId="{68A990FA-085A-40A6-A6A7-CFCE6019E80F}">
      <dsp:nvSpPr>
        <dsp:cNvPr id="6" name="右箭头 5"/>
        <dsp:cNvSpPr/>
      </dsp:nvSpPr>
      <dsp:spPr bwMode="white">
        <a:xfrm rot="6480000">
          <a:off x="4839767" y="2700871"/>
          <a:ext cx="371573" cy="473229"/>
        </a:xfrm>
        <a:prstGeom prst="rightArrow">
          <a:avLst>
            <a:gd name="adj1" fmla="val 60000"/>
            <a:gd name="adj2" fmla="val 50000"/>
          </a:avLst>
        </a:prstGeom>
      </dsp:spPr>
      <dsp:style>
        <a:lnRef idx="0">
          <a:schemeClr val="accent1">
            <a:tint val="60000"/>
          </a:schemeClr>
        </a:lnRef>
        <a:fillRef idx="1">
          <a:schemeClr val="accent1">
            <a:tint val="60000"/>
          </a:schemeClr>
        </a:fillRef>
        <a:effectRef idx="0">
          <a:scrgbClr r="0" g="0" b="0"/>
        </a:effectRef>
        <a:fontRef idx="minor">
          <a:schemeClr val="lt1"/>
        </a:fontRef>
      </dsp:style>
      <dsp:txBody>
        <a:bodyPr rot="10800000" lIns="0" tIns="0" rIns="0" bIns="0" anchor="ctr"/>
        <a:lstStyle>
          <a:lvl1pPr algn="ctr">
            <a:defRPr sz="18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endParaRPr lang="zh-CN" altLang="en-US"/>
        </a:p>
      </dsp:txBody>
      <dsp:txXfrm rot="6480000">
        <a:off x="4839767" y="2700871"/>
        <a:ext cx="371573" cy="473229"/>
      </dsp:txXfrm>
    </dsp:sp>
    <dsp:sp modelId="{5E232948-0B11-4936-939F-7C88A72A10E1}">
      <dsp:nvSpPr>
        <dsp:cNvPr id="7" name="椭圆 6"/>
        <dsp:cNvSpPr/>
      </dsp:nvSpPr>
      <dsp:spPr bwMode="white">
        <a:xfrm>
          <a:off x="3999504" y="3236556"/>
          <a:ext cx="1402161" cy="1402161"/>
        </a:xfrm>
        <a:prstGeom prst="ellipse">
          <a:avLst/>
        </a:prstGeom>
        <a:solidFill>
          <a:srgbClr val="C00000"/>
        </a:solidFill>
      </dsp:spPr>
      <dsp:style>
        <a:lnRef idx="2">
          <a:schemeClr val="lt1"/>
        </a:lnRef>
        <a:fillRef idx="1">
          <a:schemeClr val="accent1"/>
        </a:fillRef>
        <a:effectRef idx="0">
          <a:scrgbClr r="0" g="0" b="0"/>
        </a:effectRef>
        <a:fontRef idx="minor">
          <a:schemeClr val="lt1"/>
        </a:fontRef>
      </dsp:style>
      <dsp:txBody>
        <a:bodyPr lIns="30480" tIns="30480" rIns="30480"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400" dirty="0" smtClean="0">
              <a:latin typeface="微软雅黑" panose="020B0503020204020204" pitchFamily="34" charset="-122"/>
              <a:ea typeface="微软雅黑" panose="020B0503020204020204" pitchFamily="34" charset="-122"/>
            </a:rPr>
            <a:t>品牌</a:t>
          </a:r>
          <a:endParaRPr lang="en-US" altLang="zh-CN" sz="2400" dirty="0" smtClean="0">
            <a:latin typeface="微软雅黑" panose="020B0503020204020204" pitchFamily="34" charset="-122"/>
            <a:ea typeface="微软雅黑" panose="020B0503020204020204" pitchFamily="34" charset="-122"/>
          </a:endParaRPr>
        </a:p>
        <a:p>
          <a:pPr lvl="0">
            <a:lnSpc>
              <a:spcPct val="100000"/>
            </a:lnSpc>
            <a:spcBef>
              <a:spcPct val="0"/>
            </a:spcBef>
            <a:spcAft>
              <a:spcPct val="35000"/>
            </a:spcAft>
          </a:pPr>
          <a:r>
            <a:rPr lang="zh-CN" altLang="en-US" sz="2400" dirty="0" smtClean="0">
              <a:latin typeface="微软雅黑" panose="020B0503020204020204" pitchFamily="34" charset="-122"/>
              <a:ea typeface="微软雅黑" panose="020B0503020204020204" pitchFamily="34" charset="-122"/>
            </a:rPr>
            <a:t>引领</a:t>
          </a:r>
          <a:endParaRPr lang="zh-CN" altLang="en-US" sz="2400" dirty="0">
            <a:latin typeface="微软雅黑" panose="020B0503020204020204" pitchFamily="34" charset="-122"/>
            <a:ea typeface="微软雅黑" panose="020B0503020204020204" pitchFamily="34" charset="-122"/>
          </a:endParaRPr>
        </a:p>
      </dsp:txBody>
      <dsp:txXfrm>
        <a:off x="3999504" y="3236556"/>
        <a:ext cx="1402161" cy="1402161"/>
      </dsp:txXfrm>
    </dsp:sp>
    <dsp:sp modelId="{663720DE-FFC4-4830-93C8-D23F00AA3DEF}">
      <dsp:nvSpPr>
        <dsp:cNvPr id="8" name="右箭头 7"/>
        <dsp:cNvSpPr/>
      </dsp:nvSpPr>
      <dsp:spPr bwMode="white">
        <a:xfrm rot="10800000">
          <a:off x="3463178" y="3701022"/>
          <a:ext cx="371573" cy="473229"/>
        </a:xfrm>
        <a:prstGeom prst="rightArrow">
          <a:avLst>
            <a:gd name="adj1" fmla="val 60000"/>
            <a:gd name="adj2" fmla="val 50000"/>
          </a:avLst>
        </a:prstGeom>
      </dsp:spPr>
      <dsp:style>
        <a:lnRef idx="0">
          <a:schemeClr val="accent1">
            <a:tint val="60000"/>
          </a:schemeClr>
        </a:lnRef>
        <a:fillRef idx="1">
          <a:schemeClr val="accent1">
            <a:tint val="60000"/>
          </a:schemeClr>
        </a:fillRef>
        <a:effectRef idx="0">
          <a:scrgbClr r="0" g="0" b="0"/>
        </a:effectRef>
        <a:fontRef idx="minor">
          <a:schemeClr val="lt1"/>
        </a:fontRef>
      </dsp:style>
      <dsp:txBody>
        <a:bodyPr rot="10800000" lIns="0" tIns="0" rIns="0" bIns="0" anchor="ctr"/>
        <a:lstStyle>
          <a:lvl1pPr algn="ctr">
            <a:defRPr sz="18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endParaRPr lang="zh-CN" altLang="en-US"/>
        </a:p>
      </dsp:txBody>
      <dsp:txXfrm rot="10800000">
        <a:off x="3463178" y="3701022"/>
        <a:ext cx="371573" cy="473229"/>
      </dsp:txXfrm>
    </dsp:sp>
    <dsp:sp modelId="{8DCE3953-024B-4839-9CE9-79F4444B8688}">
      <dsp:nvSpPr>
        <dsp:cNvPr id="9" name="椭圆 8"/>
        <dsp:cNvSpPr/>
      </dsp:nvSpPr>
      <dsp:spPr bwMode="white">
        <a:xfrm>
          <a:off x="1896263" y="3236556"/>
          <a:ext cx="1402161" cy="1402161"/>
        </a:xfrm>
        <a:prstGeom prst="ellipse">
          <a:avLst/>
        </a:prstGeom>
        <a:solidFill>
          <a:srgbClr val="C00000"/>
        </a:solidFill>
      </dsp:spPr>
      <dsp:style>
        <a:lnRef idx="2">
          <a:schemeClr val="lt1"/>
        </a:lnRef>
        <a:fillRef idx="1">
          <a:schemeClr val="accent1"/>
        </a:fillRef>
        <a:effectRef idx="0">
          <a:scrgbClr r="0" g="0" b="0"/>
        </a:effectRef>
        <a:fontRef idx="minor">
          <a:schemeClr val="lt1"/>
        </a:fontRef>
      </dsp:style>
      <dsp:txBody>
        <a:bodyPr lIns="30480" tIns="30480" rIns="30480"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400" dirty="0" smtClean="0">
              <a:latin typeface="微软雅黑" panose="020B0503020204020204" pitchFamily="34" charset="-122"/>
              <a:ea typeface="微软雅黑" panose="020B0503020204020204" pitchFamily="34" charset="-122"/>
            </a:rPr>
            <a:t>人才</a:t>
          </a:r>
          <a:endParaRPr lang="en-US" altLang="zh-CN" sz="2400" dirty="0" smtClean="0">
            <a:latin typeface="微软雅黑" panose="020B0503020204020204" pitchFamily="34" charset="-122"/>
            <a:ea typeface="微软雅黑" panose="020B0503020204020204" pitchFamily="34" charset="-122"/>
          </a:endParaRPr>
        </a:p>
        <a:p>
          <a:pPr lvl="0">
            <a:lnSpc>
              <a:spcPct val="100000"/>
            </a:lnSpc>
            <a:spcBef>
              <a:spcPct val="0"/>
            </a:spcBef>
            <a:spcAft>
              <a:spcPct val="35000"/>
            </a:spcAft>
          </a:pPr>
          <a:r>
            <a:rPr lang="zh-CN" altLang="en-US" sz="2400" dirty="0" smtClean="0">
              <a:latin typeface="微软雅黑" panose="020B0503020204020204" pitchFamily="34" charset="-122"/>
              <a:ea typeface="微软雅黑" panose="020B0503020204020204" pitchFamily="34" charset="-122"/>
            </a:rPr>
            <a:t>支撑</a:t>
          </a:r>
          <a:endParaRPr lang="zh-CN" altLang="en-US" sz="2400" dirty="0">
            <a:latin typeface="微软雅黑" panose="020B0503020204020204" pitchFamily="34" charset="-122"/>
            <a:ea typeface="微软雅黑" panose="020B0503020204020204" pitchFamily="34" charset="-122"/>
          </a:endParaRPr>
        </a:p>
      </dsp:txBody>
      <dsp:txXfrm>
        <a:off x="1896263" y="3236556"/>
        <a:ext cx="1402161" cy="1402161"/>
      </dsp:txXfrm>
    </dsp:sp>
    <dsp:sp modelId="{AC15002B-EDCA-4C8C-A5E3-DFC6CB84224B}">
      <dsp:nvSpPr>
        <dsp:cNvPr id="10" name="右箭头 9"/>
        <dsp:cNvSpPr/>
      </dsp:nvSpPr>
      <dsp:spPr bwMode="white">
        <a:xfrm rot="15120000">
          <a:off x="2086588" y="2700871"/>
          <a:ext cx="371573" cy="473229"/>
        </a:xfrm>
        <a:prstGeom prst="rightArrow">
          <a:avLst>
            <a:gd name="adj1" fmla="val 60000"/>
            <a:gd name="adj2" fmla="val 50000"/>
          </a:avLst>
        </a:prstGeom>
      </dsp:spPr>
      <dsp:style>
        <a:lnRef idx="0">
          <a:schemeClr val="accent1">
            <a:tint val="60000"/>
          </a:schemeClr>
        </a:lnRef>
        <a:fillRef idx="1">
          <a:schemeClr val="accent1">
            <a:tint val="60000"/>
          </a:schemeClr>
        </a:fillRef>
        <a:effectRef idx="0">
          <a:scrgbClr r="0" g="0" b="0"/>
        </a:effectRef>
        <a:fontRef idx="minor">
          <a:schemeClr val="lt1"/>
        </a:fontRef>
      </dsp:style>
      <dsp:txBody>
        <a:bodyPr rot="10800000" lIns="0" tIns="0" rIns="0" bIns="0" anchor="ctr"/>
        <a:lstStyle>
          <a:lvl1pPr algn="ctr">
            <a:defRPr sz="18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endParaRPr lang="zh-CN" altLang="en-US"/>
        </a:p>
      </dsp:txBody>
      <dsp:txXfrm rot="15120000">
        <a:off x="2086588" y="2700871"/>
        <a:ext cx="371573" cy="473229"/>
      </dsp:txXfrm>
    </dsp:sp>
    <dsp:sp modelId="{10FC25CC-F712-4F07-917D-F4A4670CB5A6}">
      <dsp:nvSpPr>
        <dsp:cNvPr id="11" name="椭圆 10"/>
        <dsp:cNvSpPr/>
      </dsp:nvSpPr>
      <dsp:spPr bwMode="white">
        <a:xfrm>
          <a:off x="1246325" y="1236254"/>
          <a:ext cx="1402161" cy="1402161"/>
        </a:xfrm>
        <a:prstGeom prst="ellipse">
          <a:avLst/>
        </a:prstGeom>
        <a:solidFill>
          <a:srgbClr val="C00000"/>
        </a:solidFill>
      </dsp:spPr>
      <dsp:style>
        <a:lnRef idx="2">
          <a:schemeClr val="lt1"/>
        </a:lnRef>
        <a:fillRef idx="1">
          <a:schemeClr val="accent1"/>
        </a:fillRef>
        <a:effectRef idx="0">
          <a:scrgbClr r="0" g="0" b="0"/>
        </a:effectRef>
        <a:fontRef idx="minor">
          <a:schemeClr val="lt1"/>
        </a:fontRef>
      </dsp:style>
      <dsp:txBody>
        <a:bodyPr lIns="30480" tIns="30480" rIns="30480"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400" dirty="0" smtClean="0">
              <a:latin typeface="微软雅黑" panose="020B0503020204020204" pitchFamily="34" charset="-122"/>
              <a:ea typeface="微软雅黑" panose="020B0503020204020204" pitchFamily="34" charset="-122"/>
            </a:rPr>
            <a:t>改革</a:t>
          </a:r>
          <a:endParaRPr lang="en-US" altLang="zh-CN" sz="2400" dirty="0" smtClean="0">
            <a:latin typeface="微软雅黑" panose="020B0503020204020204" pitchFamily="34" charset="-122"/>
            <a:ea typeface="微软雅黑" panose="020B0503020204020204" pitchFamily="34" charset="-122"/>
          </a:endParaRPr>
        </a:p>
        <a:p>
          <a:pPr lvl="0">
            <a:lnSpc>
              <a:spcPct val="100000"/>
            </a:lnSpc>
            <a:spcBef>
              <a:spcPct val="0"/>
            </a:spcBef>
            <a:spcAft>
              <a:spcPct val="35000"/>
            </a:spcAft>
          </a:pPr>
          <a:r>
            <a:rPr lang="zh-CN" altLang="en-US" sz="2400" dirty="0" smtClean="0">
              <a:latin typeface="微软雅黑" panose="020B0503020204020204" pitchFamily="34" charset="-122"/>
              <a:ea typeface="微软雅黑" panose="020B0503020204020204" pitchFamily="34" charset="-122"/>
            </a:rPr>
            <a:t>氛围</a:t>
          </a:r>
          <a:endParaRPr lang="zh-CN" altLang="en-US" sz="2400" dirty="0">
            <a:latin typeface="微软雅黑" panose="020B0503020204020204" pitchFamily="34" charset="-122"/>
            <a:ea typeface="微软雅黑" panose="020B0503020204020204" pitchFamily="34" charset="-122"/>
          </a:endParaRPr>
        </a:p>
      </dsp:txBody>
      <dsp:txXfrm>
        <a:off x="1246325" y="1236254"/>
        <a:ext cx="1402161" cy="1402161"/>
      </dsp:txXfrm>
    </dsp:sp>
    <dsp:sp modelId="{67FDE900-637C-4603-ABCB-DE56086EA32B}">
      <dsp:nvSpPr>
        <dsp:cNvPr id="12" name="右箭头 11"/>
        <dsp:cNvSpPr/>
      </dsp:nvSpPr>
      <dsp:spPr bwMode="white">
        <a:xfrm rot="-2159999">
          <a:off x="2612399" y="1082593"/>
          <a:ext cx="371573" cy="473229"/>
        </a:xfrm>
        <a:prstGeom prst="rightArrow">
          <a:avLst>
            <a:gd name="adj1" fmla="val 60000"/>
            <a:gd name="adj2" fmla="val 50000"/>
          </a:avLst>
        </a:prstGeom>
      </dsp:spPr>
      <dsp:style>
        <a:lnRef idx="0">
          <a:schemeClr val="accent1">
            <a:tint val="60000"/>
          </a:schemeClr>
        </a:lnRef>
        <a:fillRef idx="1">
          <a:schemeClr val="accent1">
            <a:tint val="60000"/>
          </a:schemeClr>
        </a:fillRef>
        <a:effectRef idx="0">
          <a:scrgbClr r="0" g="0" b="0"/>
        </a:effectRef>
        <a:fontRef idx="minor">
          <a:schemeClr val="lt1"/>
        </a:fontRef>
      </dsp:style>
      <dsp:txBody>
        <a:bodyPr lIns="0" tIns="0" rIns="0" bIns="0" anchor="ctr"/>
        <a:lstStyle>
          <a:lvl1pPr algn="ctr">
            <a:defRPr sz="18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endParaRPr lang="zh-CN" altLang="en-US"/>
        </a:p>
      </dsp:txBody>
      <dsp:txXfrm rot="-2159999">
        <a:off x="2612399" y="1082593"/>
        <a:ext cx="371573" cy="473229"/>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293523-4EDC-4155-B455-F155C7476C50}"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60EA91-348F-4F27-A06C-164FF6161B0B}"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F60EA91-348F-4F27-A06C-164FF6161B0B}"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sz="1200" kern="1200" dirty="0">
                <a:solidFill>
                  <a:schemeClr val="tx1"/>
                </a:solidFill>
                <a:effectLst/>
                <a:latin typeface="+mn-lt"/>
                <a:ea typeface="+mn-ea"/>
                <a:cs typeface="+mn-cs"/>
              </a:rPr>
              <a:t>贯彻新时代党的建设总要求，充分发挥党对国有企业的领导作用为主线——“把方向、管大局、保落实”，大力提升党建质量，优化党的组织设置，创新基层党建工作，将国有企业党建政治优势转化为发展优势，为企业改革发展提供坚强有力的政治保证、组织保证和人才支撑。</a:t>
            </a:r>
            <a:endParaRPr lang="zh-CN" altLang="en-US" dirty="0"/>
          </a:p>
        </p:txBody>
      </p:sp>
      <p:sp>
        <p:nvSpPr>
          <p:cNvPr id="4" name="灯片编号占位符 3"/>
          <p:cNvSpPr>
            <a:spLocks noGrp="1"/>
          </p:cNvSpPr>
          <p:nvPr>
            <p:ph type="sldNum" sz="quarter" idx="5"/>
          </p:nvPr>
        </p:nvSpPr>
        <p:spPr/>
        <p:txBody>
          <a:bodyPr/>
          <a:lstStyle/>
          <a:p>
            <a:fld id="{6F60EA91-348F-4F27-A06C-164FF6161B0B}"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sz="1200" kern="1200" dirty="0">
                <a:solidFill>
                  <a:schemeClr val="tx1"/>
                </a:solidFill>
                <a:effectLst/>
                <a:latin typeface="+mn-lt"/>
                <a:ea typeface="+mn-ea"/>
                <a:cs typeface="+mn-cs"/>
              </a:rPr>
              <a:t>以新时代各项政策、产业及改革发展趋势为主线，以区委区政府的战略部署为重点，以战略为导向，以提升国有资本服务区域经济的发展大局为宗旨，全局谋划区管国资国企改革发展思路，实现区管国资国企改革规划与静安区域经济发展战略的无缝对接。</a:t>
            </a:r>
            <a:endParaRPr lang="en-US" altLang="zh-CN" sz="1200" kern="1200" dirty="0">
              <a:solidFill>
                <a:schemeClr val="tx1"/>
              </a:solidFill>
              <a:effectLst/>
              <a:latin typeface="+mn-lt"/>
              <a:ea typeface="+mn-ea"/>
              <a:cs typeface="+mn-cs"/>
            </a:endParaRPr>
          </a:p>
          <a:p>
            <a:r>
              <a:rPr lang="zh-CN" altLang="zh-CN" sz="1200" kern="1200" dirty="0">
                <a:solidFill>
                  <a:schemeClr val="tx1"/>
                </a:solidFill>
                <a:effectLst/>
                <a:latin typeface="+mn-lt"/>
                <a:ea typeface="+mn-ea"/>
                <a:cs typeface="+mn-cs"/>
              </a:rPr>
              <a:t>以国务院国资委“双百行动”计划，上海、深圳及沈阳国资国企综合改革示范区的创新举措为标杆，以问题为导向，以制约区管国资国企改革的关键瓶颈和核心环节为突破口，找准重点、切入要点、破解难点，完善国资改革的运行模式与国企经营的运作机制，攻坚克难推动国资改革不断深化。</a:t>
            </a:r>
            <a:endParaRPr lang="zh-CN" altLang="en-US" dirty="0"/>
          </a:p>
        </p:txBody>
      </p:sp>
      <p:sp>
        <p:nvSpPr>
          <p:cNvPr id="4" name="灯片编号占位符 3"/>
          <p:cNvSpPr>
            <a:spLocks noGrp="1"/>
          </p:cNvSpPr>
          <p:nvPr>
            <p:ph type="sldNum" sz="quarter" idx="5"/>
          </p:nvPr>
        </p:nvSpPr>
        <p:spPr/>
        <p:txBody>
          <a:bodyPr/>
          <a:lstStyle/>
          <a:p>
            <a:fld id="{6F60EA91-348F-4F27-A06C-164FF6161B0B}"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仅标题">
    <p:spTree>
      <p:nvGrpSpPr>
        <p:cNvPr id="1" name=""/>
        <p:cNvGrpSpPr/>
        <p:nvPr/>
      </p:nvGrpSpPr>
      <p:grpSpPr>
        <a:xfrm>
          <a:off x="0" y="0"/>
          <a:ext cx="0" cy="0"/>
          <a:chOff x="0" y="0"/>
          <a:chExt cx="0" cy="0"/>
        </a:xfrm>
      </p:grpSpPr>
      <p:sp>
        <p:nvSpPr>
          <p:cNvPr id="6" name="标题占位符 14"/>
          <p:cNvSpPr>
            <a:spLocks noGrp="1"/>
          </p:cNvSpPr>
          <p:nvPr>
            <p:ph type="title"/>
          </p:nvPr>
        </p:nvSpPr>
        <p:spPr>
          <a:xfrm>
            <a:off x="-34952" y="2548160"/>
            <a:ext cx="12226955" cy="769441"/>
          </a:xfrm>
          <a:prstGeom prst="rect">
            <a:avLst/>
          </a:prstGeom>
        </p:spPr>
        <p:txBody>
          <a:bodyPr vert="horz" wrap="square" lIns="91440" tIns="45720" rIns="91440" bIns="45720" rtlCol="0" anchor="ctr">
            <a:spAutoFit/>
          </a:bodyPr>
          <a:lstStyle>
            <a:lvl1pPr algn="ctr">
              <a:defRPr lang="zh-CN" altLang="en-US" sz="4400" b="1" kern="12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defRPr>
            </a:lvl1pPr>
          </a:lstStyle>
          <a:p>
            <a:r>
              <a:rPr lang="zh-CN" altLang="en-US" dirty="0"/>
              <a:t>单击此处编辑母版标题样式</a:t>
            </a:r>
            <a:endParaRPr lang="zh-CN" alt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614054"/>
            <a:ext cx="10363200" cy="502766"/>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仅标题">
    <p:spTree>
      <p:nvGrpSpPr>
        <p:cNvPr id="1" name=""/>
        <p:cNvGrpSpPr/>
        <p:nvPr/>
      </p:nvGrpSpPr>
      <p:grpSpPr>
        <a:xfrm>
          <a:off x="0" y="0"/>
          <a:ext cx="0" cy="0"/>
          <a:chOff x="0" y="0"/>
          <a:chExt cx="0" cy="0"/>
        </a:xfrm>
      </p:grpSpPr>
      <p:sp>
        <p:nvSpPr>
          <p:cNvPr id="5" name="内容占位符 2"/>
          <p:cNvSpPr>
            <a:spLocks noGrp="1"/>
          </p:cNvSpPr>
          <p:nvPr>
            <p:ph idx="1"/>
          </p:nvPr>
        </p:nvSpPr>
        <p:spPr>
          <a:xfrm>
            <a:off x="478646" y="1988841"/>
            <a:ext cx="11234711" cy="4224468"/>
          </a:xfrm>
        </p:spPr>
        <p:txBody>
          <a:bodyPr/>
          <a:lstStyle>
            <a:lvl1pPr marL="0" indent="0" algn="l">
              <a:buNone/>
              <a:defRPr sz="2400" b="0">
                <a:solidFill>
                  <a:schemeClr val="tx1">
                    <a:lumMod val="95000"/>
                    <a:lumOff val="5000"/>
                  </a:schemeClr>
                </a:solidFill>
              </a:defRPr>
            </a:lvl1pPr>
            <a:lvl2pPr marL="536575" indent="-264795" algn="l">
              <a:buFont typeface="Arial" panose="020B0604020202020204" pitchFamily="34" charset="0"/>
              <a:buChar char="•"/>
              <a:defRPr sz="2000">
                <a:solidFill>
                  <a:schemeClr val="tx1">
                    <a:lumMod val="95000"/>
                    <a:lumOff val="5000"/>
                  </a:schemeClr>
                </a:solidFill>
              </a:defRPr>
            </a:lvl2pPr>
            <a:lvl3pPr marL="711200" indent="-179070" algn="l">
              <a:buFont typeface="Arial" panose="020B0604020202020204" pitchFamily="34" charset="0"/>
              <a:buChar char="•"/>
              <a:defRPr sz="2000">
                <a:solidFill>
                  <a:schemeClr val="tx1">
                    <a:lumMod val="95000"/>
                    <a:lumOff val="5000"/>
                  </a:schemeClr>
                </a:solidFill>
              </a:defRPr>
            </a:lvl3pPr>
            <a:lvl4pPr marL="892175" indent="-179070" algn="l">
              <a:buFont typeface="Arial" panose="020B0604020202020204" pitchFamily="34" charset="0"/>
              <a:buChar char="•"/>
              <a:defRPr sz="2000">
                <a:solidFill>
                  <a:schemeClr val="tx1">
                    <a:lumMod val="95000"/>
                    <a:lumOff val="5000"/>
                  </a:schemeClr>
                </a:solidFill>
              </a:defRPr>
            </a:lvl4pPr>
            <a:lvl5pPr marL="1163320" indent="-269875" algn="l">
              <a:buFont typeface="Arial" panose="020B0604020202020204" pitchFamily="34" charset="0"/>
              <a:buChar char="•"/>
              <a:defRPr sz="2000">
                <a:solidFill>
                  <a:schemeClr val="tx1">
                    <a:lumMod val="95000"/>
                    <a:lumOff val="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标题占位符 14"/>
          <p:cNvSpPr>
            <a:spLocks noGrp="1"/>
          </p:cNvSpPr>
          <p:nvPr>
            <p:ph type="title"/>
          </p:nvPr>
        </p:nvSpPr>
        <p:spPr>
          <a:xfrm>
            <a:off x="478644" y="317041"/>
            <a:ext cx="11234712" cy="502766"/>
          </a:xfrm>
          <a:prstGeom prst="rect">
            <a:avLst/>
          </a:prstGeom>
        </p:spPr>
        <p:txBody>
          <a:bodyPr vert="horz" wrap="square" lIns="91440" tIns="45720" rIns="91440" bIns="45720" rtlCol="0" anchor="ctr">
            <a:spAutoFit/>
          </a:bodyPr>
          <a:lstStyle>
            <a:lvl1pPr algn="just">
              <a:defRPr sz="2665">
                <a:solidFill>
                  <a:schemeClr val="tx1">
                    <a:lumMod val="95000"/>
                    <a:lumOff val="5000"/>
                  </a:schemeClr>
                </a:solidFill>
              </a:defRPr>
            </a:lvl1pPr>
          </a:lstStyle>
          <a:p>
            <a:r>
              <a:rPr lang="zh-CN" altLang="en-US" dirty="0"/>
              <a:t>单击此处编辑母版标题样式</a:t>
            </a:r>
            <a:endParaRPr lang="zh-CN" altLang="en-US" dirty="0"/>
          </a:p>
        </p:txBody>
      </p:sp>
      <p:sp>
        <p:nvSpPr>
          <p:cNvPr id="4" name="内容占位符 2"/>
          <p:cNvSpPr>
            <a:spLocks noGrp="1"/>
          </p:cNvSpPr>
          <p:nvPr>
            <p:ph idx="10"/>
          </p:nvPr>
        </p:nvSpPr>
        <p:spPr>
          <a:xfrm>
            <a:off x="464835" y="1124744"/>
            <a:ext cx="11234711" cy="864096"/>
          </a:xfrm>
        </p:spPr>
        <p:txBody>
          <a:bodyPr/>
          <a:lstStyle>
            <a:lvl1pPr marL="0" indent="0" algn="l">
              <a:buNone/>
              <a:defRPr sz="2400" b="1">
                <a:solidFill>
                  <a:schemeClr val="tx1">
                    <a:lumMod val="95000"/>
                    <a:lumOff val="5000"/>
                  </a:schemeClr>
                </a:solidFill>
              </a:defRPr>
            </a:lvl1pPr>
            <a:lvl2pPr marL="536575" indent="-264795" algn="l">
              <a:buFont typeface="Arial" panose="020B0604020202020204" pitchFamily="34" charset="0"/>
              <a:buChar char="•"/>
              <a:defRPr sz="2000">
                <a:solidFill>
                  <a:schemeClr val="tx1">
                    <a:lumMod val="95000"/>
                    <a:lumOff val="5000"/>
                  </a:schemeClr>
                </a:solidFill>
              </a:defRPr>
            </a:lvl2pPr>
            <a:lvl3pPr marL="711200" indent="-179070" algn="l">
              <a:buFont typeface="Arial" panose="020B0604020202020204" pitchFamily="34" charset="0"/>
              <a:buChar char="•"/>
              <a:defRPr sz="2000">
                <a:solidFill>
                  <a:schemeClr val="tx1">
                    <a:lumMod val="95000"/>
                    <a:lumOff val="5000"/>
                  </a:schemeClr>
                </a:solidFill>
              </a:defRPr>
            </a:lvl3pPr>
            <a:lvl4pPr marL="892175" indent="-179070" algn="l">
              <a:buFont typeface="Arial" panose="020B0604020202020204" pitchFamily="34" charset="0"/>
              <a:buChar char="•"/>
              <a:defRPr sz="2000">
                <a:solidFill>
                  <a:schemeClr val="tx1">
                    <a:lumMod val="95000"/>
                    <a:lumOff val="5000"/>
                  </a:schemeClr>
                </a:solidFill>
              </a:defRPr>
            </a:lvl4pPr>
            <a:lvl5pPr marL="1163320" indent="-269875" algn="l">
              <a:buFont typeface="Arial" panose="020B0604020202020204" pitchFamily="34" charset="0"/>
              <a:buChar char="•"/>
              <a:defRPr sz="2000">
                <a:solidFill>
                  <a:schemeClr val="tx1">
                    <a:lumMod val="95000"/>
                    <a:lumOff val="5000"/>
                  </a:schemeClr>
                </a:solidFill>
              </a:defRPr>
            </a:lvl5pPr>
          </a:lstStyle>
          <a:p>
            <a:pPr lvl="0"/>
            <a:r>
              <a:rPr lang="zh-CN" altLang="en-US" dirty="0"/>
              <a:t>单击此处编辑母版文本样式</a:t>
            </a:r>
            <a:endParaRPr lang="zh-CN" alt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614054"/>
            <a:ext cx="10363200" cy="502766"/>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CEEC8D0C-32AD-48E5-8713-0FA03D43EE12}" type="datetimeFigureOut">
              <a:rPr lang="zh-CN" altLang="en-US" smtClean="0">
                <a:solidFill>
                  <a:srgbClr val="000000"/>
                </a:solidFill>
              </a:rPr>
            </a:fld>
            <a:endParaRPr lang="zh-CN" altLang="en-US">
              <a:solidFill>
                <a:srgbClr val="000000"/>
              </a:solidFill>
            </a:endParaRPr>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solidFill>
                <a:srgbClr val="000000"/>
              </a:solidFill>
            </a:endParaRPr>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0170313A-6D40-436D-B617-46E9BA771247}" type="slidenum">
              <a:rPr lang="zh-CN" altLang="en-US" smtClean="0">
                <a:solidFill>
                  <a:srgbClr val="000000"/>
                </a:solidFill>
              </a:rPr>
            </a:fld>
            <a:endParaRPr lang="zh-CN" altLang="en-US">
              <a:solidFill>
                <a:srgbClr val="000000"/>
              </a:solidFill>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600" y="6356353"/>
            <a:ext cx="2844800" cy="365125"/>
          </a:xfrm>
          <a:prstGeom prst="rect">
            <a:avLst/>
          </a:prstGeom>
        </p:spPr>
        <p:txBody>
          <a:bodyPr/>
          <a:lstStyle/>
          <a:p>
            <a:fld id="{D7A1FEAE-9D79-4359-BC6C-9F6C69B31837}" type="datetimeFigureOut">
              <a:rPr lang="zh-CN" altLang="en-US" smtClean="0"/>
            </a:fld>
            <a:endParaRPr lang="zh-CN" altLang="en-US"/>
          </a:p>
        </p:txBody>
      </p:sp>
      <p:sp>
        <p:nvSpPr>
          <p:cNvPr id="3" name="页脚占位符 2"/>
          <p:cNvSpPr>
            <a:spLocks noGrp="1"/>
          </p:cNvSpPr>
          <p:nvPr>
            <p:ph type="ftr" sz="quarter" idx="11"/>
          </p:nvPr>
        </p:nvSpPr>
        <p:spPr>
          <a:xfrm>
            <a:off x="4165600" y="6356353"/>
            <a:ext cx="3860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737600" y="6356353"/>
            <a:ext cx="2844800" cy="365125"/>
          </a:xfrm>
          <a:prstGeom prst="rect">
            <a:avLst/>
          </a:prstGeom>
        </p:spPr>
        <p:txBody>
          <a:bodyPr/>
          <a:lstStyle/>
          <a:p>
            <a:fld id="{C6F018AE-BBF4-40C1-B835-E935CBBED22D}" type="slidenum">
              <a:rPr lang="zh-CN" altLang="en-US" smtClean="0"/>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6" Type="http://schemas.openxmlformats.org/officeDocument/2006/relationships/theme" Target="../theme/theme4.xml"/><Relationship Id="rId5" Type="http://schemas.openxmlformats.org/officeDocument/2006/relationships/slideLayout" Target="../slideLayouts/slideLayout9.xml"/><Relationship Id="rId4" Type="http://schemas.openxmlformats.org/officeDocument/2006/relationships/slideLayout" Target="../slideLayouts/slideLayout8.xml"/><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25477" y="1628802"/>
            <a:ext cx="12217477" cy="265906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a:solidFill>
                <a:srgbClr val="FFFFFF"/>
              </a:solidFill>
            </a:endParaRPr>
          </a:p>
        </p:txBody>
      </p:sp>
    </p:spTree>
  </p:cSld>
  <p:clrMap bg1="lt1" tx1="dk1" bg2="lt2" tx2="dk2" accent1="accent1" accent2="accent2" accent3="accent3" accent4="accent4" accent5="accent5" accent6="accent6" hlink="hlink" folHlink="folHlink"/>
  <p:sldLayoutIdLst>
    <p:sldLayoutId id="2147483649" r:id="rId1"/>
  </p:sldLayoutIdLst>
  <p:transition/>
  <p:hf hdr="0" dt="0"/>
  <p:txStyles>
    <p:titleStyle>
      <a:lvl1pPr algn="just" rtl="0" eaLnBrk="0" fontAlgn="base" hangingPunct="0">
        <a:spcBef>
          <a:spcPct val="0"/>
        </a:spcBef>
        <a:spcAft>
          <a:spcPct val="0"/>
        </a:spcAft>
        <a:defRPr sz="2800" b="1" kern="1200">
          <a:solidFill>
            <a:schemeClr val="tx2"/>
          </a:solidFill>
          <a:latin typeface="微软雅黑" panose="020B0503020204020204" pitchFamily="34" charset="-122"/>
          <a:ea typeface="微软雅黑" panose="020B0503020204020204" pitchFamily="34" charset="-122"/>
          <a:cs typeface="微软雅黑" panose="020B0503020204020204" pitchFamily="34" charset="-122"/>
        </a:defRPr>
      </a:lvl1pPr>
      <a:lvl2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2pPr>
      <a:lvl3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3pPr>
      <a:lvl4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4pPr>
      <a:lvl5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5pPr>
      <a:lvl6pPr marL="4572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6pPr>
      <a:lvl7pPr marL="9144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7pPr>
      <a:lvl8pPr marL="13716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8pPr>
      <a:lvl9pPr marL="18288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9pPr>
    </p:titleStyle>
    <p:bodyStyle>
      <a:lvl1pPr marL="261620" indent="-261620" algn="just" rtl="0" eaLnBrk="0" fontAlgn="base" hangingPunct="0">
        <a:spcBef>
          <a:spcPts val="300"/>
        </a:spcBef>
        <a:spcAft>
          <a:spcPts val="300"/>
        </a:spcAft>
        <a:buClr>
          <a:schemeClr val="accent2"/>
        </a:buClr>
        <a:buSzPct val="120000"/>
        <a:buFont typeface="Wingdings" panose="05000000000000000000" pitchFamily="2" charset="2"/>
        <a:buChar char="§"/>
        <a:defRPr sz="2000" kern="1200">
          <a:solidFill>
            <a:srgbClr val="262626"/>
          </a:solidFill>
          <a:latin typeface="微软雅黑" panose="020B0503020204020204" pitchFamily="34" charset="-122"/>
          <a:ea typeface="微软雅黑" panose="020B0503020204020204" pitchFamily="34" charset="-122"/>
          <a:cs typeface="微软雅黑" panose="020B0503020204020204" pitchFamily="34" charset="-122"/>
        </a:defRPr>
      </a:lvl1pPr>
      <a:lvl2pPr marL="536575" indent="-264795" algn="just" rtl="0" eaLnBrk="0" fontAlgn="base" hangingPunct="0">
        <a:spcBef>
          <a:spcPts val="300"/>
        </a:spcBef>
        <a:spcAft>
          <a:spcPts val="300"/>
        </a:spcAft>
        <a:buClr>
          <a:schemeClr val="tx2"/>
        </a:buClr>
        <a:buFont typeface="Arial" panose="020B0604020202020204" pitchFamily="34" charset="0"/>
        <a:buChar char="–"/>
        <a:defRPr sz="1800" kern="1200">
          <a:solidFill>
            <a:srgbClr val="262626"/>
          </a:solidFill>
          <a:latin typeface="微软雅黑" panose="020B0503020204020204" pitchFamily="34" charset="-122"/>
          <a:ea typeface="微软雅黑" panose="020B0503020204020204" pitchFamily="34" charset="-122"/>
          <a:cs typeface="微软雅黑" panose="020B0503020204020204" pitchFamily="34" charset="-122"/>
        </a:defRPr>
      </a:lvl2pPr>
      <a:lvl3pPr marL="711200" indent="-179070" algn="just" rtl="0" eaLnBrk="0" fontAlgn="base" hangingPunct="0">
        <a:spcBef>
          <a:spcPts val="300"/>
        </a:spcBef>
        <a:spcAft>
          <a:spcPts val="300"/>
        </a:spcAft>
        <a:buFont typeface="Arial" panose="020B0604020202020204" pitchFamily="34" charset="0"/>
        <a:buChar char="•"/>
        <a:defRPr sz="1800" kern="1200">
          <a:solidFill>
            <a:srgbClr val="262626"/>
          </a:solidFill>
          <a:latin typeface="微软雅黑" panose="020B0503020204020204" pitchFamily="34" charset="-122"/>
          <a:ea typeface="微软雅黑" panose="020B0503020204020204" pitchFamily="34" charset="-122"/>
          <a:cs typeface="微软雅黑" panose="020B0503020204020204" pitchFamily="34" charset="-122"/>
        </a:defRPr>
      </a:lvl3pPr>
      <a:lvl4pPr marL="892175" indent="-179070" algn="just" rtl="0" eaLnBrk="0" fontAlgn="base" hangingPunct="0">
        <a:spcBef>
          <a:spcPts val="300"/>
        </a:spcBef>
        <a:spcAft>
          <a:spcPts val="300"/>
        </a:spcAft>
        <a:buFont typeface="Arial" panose="020B0604020202020204" pitchFamily="34" charset="0"/>
        <a:buChar char="–"/>
        <a:defRPr sz="1800" kern="1200">
          <a:solidFill>
            <a:srgbClr val="262626"/>
          </a:solidFill>
          <a:latin typeface="微软雅黑" panose="020B0503020204020204" pitchFamily="34" charset="-122"/>
          <a:ea typeface="微软雅黑" panose="020B0503020204020204" pitchFamily="34" charset="-122"/>
          <a:cs typeface="微软雅黑" panose="020B0503020204020204" pitchFamily="34" charset="-122"/>
        </a:defRPr>
      </a:lvl4pPr>
      <a:lvl5pPr marL="1163320" indent="-269875" algn="just" rtl="0" eaLnBrk="0" fontAlgn="base" hangingPunct="0">
        <a:spcBef>
          <a:spcPts val="300"/>
        </a:spcBef>
        <a:spcAft>
          <a:spcPts val="300"/>
        </a:spcAft>
        <a:buFont typeface="Arial" panose="020B0604020202020204" pitchFamily="34" charset="0"/>
        <a:buChar char="»"/>
        <a:defRPr sz="1800" kern="1200">
          <a:solidFill>
            <a:srgbClr val="262626"/>
          </a:solidFill>
          <a:latin typeface="微软雅黑" panose="020B0503020204020204" pitchFamily="34" charset="-122"/>
          <a:ea typeface="微软雅黑" panose="020B0503020204020204" pitchFamily="34" charset="-122"/>
          <a:cs typeface="微软雅黑" panose="020B0503020204020204" pitchFamily="34" charset="-122"/>
        </a:defRPr>
      </a:lvl5pPr>
      <a:lvl6pPr marL="2514600" indent="-228600" algn="l" defTabSz="914400" rtl="0" eaLnBrk="1" latinLnBrk="0" hangingPunct="1">
        <a:spcBef>
          <a:spcPct val="20000"/>
        </a:spcBef>
        <a:buFont typeface="Arial" panose="020B0604020202020204" pitchFamily="34" charset="0"/>
        <a:buChar char="•"/>
        <a:defRPr sz="2005"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5"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5"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5"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3" name="矩形 2"/>
          <p:cNvSpPr/>
          <p:nvPr userDrawn="1"/>
        </p:nvSpPr>
        <p:spPr bwMode="auto">
          <a:xfrm>
            <a:off x="431371" y="6334864"/>
            <a:ext cx="11329259" cy="395488"/>
          </a:xfrm>
          <a:prstGeom prst="rect">
            <a:avLst/>
          </a:prstGeom>
          <a:solidFill>
            <a:srgbClr val="C00000"/>
          </a:solidFill>
          <a:ln w="9525">
            <a:noFill/>
            <a:miter lim="800000"/>
          </a:ln>
          <a:effectLst>
            <a:outerShdw blurRad="50800" dist="38100" dir="2700000" algn="tl" rotWithShape="0">
              <a:prstClr val="black">
                <a:alpha val="40000"/>
              </a:prstClr>
            </a:outerShdw>
          </a:effectLst>
        </p:spPr>
        <p:txBody>
          <a:bodyPr wrap="none" rtlCol="0" anchor="ctr"/>
          <a:lstStyle/>
          <a:p>
            <a:pPr algn="ctr" eaLnBrk="0" fontAlgn="base" hangingPunct="0">
              <a:spcBef>
                <a:spcPct val="0"/>
              </a:spcBef>
              <a:spcAft>
                <a:spcPct val="0"/>
              </a:spcAft>
            </a:pPr>
            <a:endParaRPr lang="zh-CN" altLang="en-US" sz="1865" dirty="0">
              <a:solidFill>
                <a:srgbClr val="000000"/>
              </a:solidFill>
              <a:latin typeface="宋体" panose="02010600030101010101" pitchFamily="2" charset="-122"/>
            </a:endParaRPr>
          </a:p>
        </p:txBody>
      </p:sp>
      <p:sp>
        <p:nvSpPr>
          <p:cNvPr id="3074" name="Title Placeholder 1"/>
          <p:cNvSpPr>
            <a:spLocks noGrp="1"/>
          </p:cNvSpPr>
          <p:nvPr>
            <p:ph type="title"/>
          </p:nvPr>
        </p:nvSpPr>
        <p:spPr bwMode="auto">
          <a:xfrm>
            <a:off x="527383" y="332810"/>
            <a:ext cx="11137237" cy="502766"/>
          </a:xfrm>
          <a:prstGeom prst="rect">
            <a:avLst/>
          </a:prstGeom>
          <a:noFill/>
          <a:ln w="9525">
            <a:noFill/>
            <a:miter lim="800000"/>
          </a:ln>
        </p:spPr>
        <p:txBody>
          <a:bodyPr vert="horz" wrap="square" lIns="91440" tIns="45720" rIns="91440" bIns="45720" numCol="1" anchor="ctr" anchorCtr="0" compatLnSpc="1">
            <a:spAutoFit/>
          </a:bodyPr>
          <a:lstStyle/>
          <a:p>
            <a:pPr lvl="0"/>
            <a:r>
              <a:rPr lang="en-US" altLang="zh-CN" dirty="0"/>
              <a:t>Click to enter text – Header should be Calibri 20, </a:t>
            </a:r>
            <a:endParaRPr lang="en-GB" altLang="zh-CN" dirty="0"/>
          </a:p>
        </p:txBody>
      </p:sp>
      <p:sp>
        <p:nvSpPr>
          <p:cNvPr id="1027" name="Text Placeholder 2"/>
          <p:cNvSpPr>
            <a:spLocks noGrp="1"/>
          </p:cNvSpPr>
          <p:nvPr>
            <p:ph type="body" idx="1"/>
          </p:nvPr>
        </p:nvSpPr>
        <p:spPr bwMode="auto">
          <a:xfrm>
            <a:off x="527382" y="1192107"/>
            <a:ext cx="11137237" cy="5096292"/>
          </a:xfrm>
          <a:prstGeom prst="rect">
            <a:avLst/>
          </a:prstGeom>
          <a:ln>
            <a:noFill/>
          </a:ln>
        </p:spPr>
        <p:style>
          <a:lnRef idx="0">
            <a:scrgbClr r="0" g="0" b="0"/>
          </a:lnRef>
          <a:fillRef idx="1001">
            <a:schemeClr val="lt1"/>
          </a:fillRef>
          <a:effectRef idx="0">
            <a:scrgbClr r="0" g="0" b="0"/>
          </a:effectRef>
          <a:fontRef idx="none"/>
        </p:style>
        <p:txBody>
          <a:bodyPr vert="horz" wrap="square" lIns="91440" tIns="45720" rIns="91440" bIns="45720" numCol="1" anchor="t" anchorCtr="0" compatLnSpc="1"/>
          <a:lstStyle/>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GB" altLang="zh-CN" dirty="0"/>
          </a:p>
        </p:txBody>
      </p:sp>
      <p:sp>
        <p:nvSpPr>
          <p:cNvPr id="10" name="Rectangle 7"/>
          <p:cNvSpPr>
            <a:spLocks noChangeArrowheads="1"/>
          </p:cNvSpPr>
          <p:nvPr userDrawn="1"/>
        </p:nvSpPr>
        <p:spPr bwMode="auto">
          <a:xfrm>
            <a:off x="5713703" y="6334864"/>
            <a:ext cx="815408" cy="349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1323" tIns="35663" rIns="71323" bIns="35663">
            <a:spAutoFit/>
          </a:bodyPr>
          <a:lstStyle/>
          <a:p>
            <a:pPr algn="ctr" eaLnBrk="0" fontAlgn="base" hangingPunct="0">
              <a:spcBef>
                <a:spcPct val="0"/>
              </a:spcBef>
              <a:spcAft>
                <a:spcPct val="0"/>
              </a:spcAft>
            </a:pPr>
            <a:r>
              <a:rPr kumimoji="1" lang="en-US" altLang="zh-CN" sz="1800" b="1" dirty="0">
                <a:solidFill>
                  <a:srgbClr val="FFFFFF"/>
                </a:solidFill>
                <a:latin typeface="Calibri" panose="020F0502020204030204" pitchFamily="34" charset="0"/>
                <a:ea typeface="微软雅黑" panose="020B0503020204020204" pitchFamily="34" charset="-122"/>
              </a:rPr>
              <a:t>- </a:t>
            </a:r>
            <a:fld id="{4D54889D-AC4B-43AA-B4AE-203018610315}" type="slidenum">
              <a:rPr kumimoji="1" lang="en-US" altLang="zh-CN" sz="1800" b="1" dirty="0">
                <a:solidFill>
                  <a:srgbClr val="FFFFFF"/>
                </a:solidFill>
                <a:latin typeface="Calibri" panose="020F0502020204030204" pitchFamily="34" charset="0"/>
                <a:ea typeface="微软雅黑" panose="020B0503020204020204" pitchFamily="34" charset="-122"/>
              </a:rPr>
            </a:fld>
            <a:r>
              <a:rPr kumimoji="1" lang="en-US" altLang="zh-CN" sz="1800" b="1" dirty="0">
                <a:solidFill>
                  <a:srgbClr val="FFFFFF"/>
                </a:solidFill>
                <a:latin typeface="Calibri" panose="020F0502020204030204" pitchFamily="34" charset="0"/>
                <a:ea typeface="微软雅黑" panose="020B0503020204020204" pitchFamily="34" charset="-122"/>
              </a:rPr>
              <a:t> -</a:t>
            </a:r>
            <a:endParaRPr kumimoji="1" lang="en-US" altLang="zh-CN" sz="1800" b="1" dirty="0">
              <a:solidFill>
                <a:srgbClr val="FFFFFF"/>
              </a:solidFill>
              <a:latin typeface="Calibri" panose="020F0502020204030204" pitchFamily="34" charset="0"/>
              <a:ea typeface="微软雅黑" panose="020B0503020204020204" pitchFamily="34" charset="-122"/>
            </a:endParaRPr>
          </a:p>
        </p:txBody>
      </p:sp>
      <p:sp>
        <p:nvSpPr>
          <p:cNvPr id="2" name="矩形 1"/>
          <p:cNvSpPr/>
          <p:nvPr userDrawn="1"/>
        </p:nvSpPr>
        <p:spPr bwMode="auto">
          <a:xfrm>
            <a:off x="431371" y="940834"/>
            <a:ext cx="11329259" cy="87900"/>
          </a:xfrm>
          <a:prstGeom prst="rect">
            <a:avLst/>
          </a:prstGeom>
          <a:solidFill>
            <a:srgbClr val="C00000"/>
          </a:solidFill>
          <a:ln w="9525">
            <a:solidFill>
              <a:schemeClr val="tx2"/>
            </a:solidFill>
            <a:miter lim="800000"/>
          </a:ln>
          <a:effectLst>
            <a:outerShdw blurRad="50800" dist="38100" dir="2700000" algn="tl" rotWithShape="0">
              <a:prstClr val="black">
                <a:alpha val="40000"/>
              </a:prstClr>
            </a:outerShdw>
          </a:effectLst>
        </p:spPr>
        <p:txBody>
          <a:bodyPr wrap="none" rtlCol="0" anchor="ctr"/>
          <a:lstStyle/>
          <a:p>
            <a:pPr algn="ctr" eaLnBrk="0" fontAlgn="base" hangingPunct="0">
              <a:spcBef>
                <a:spcPct val="0"/>
              </a:spcBef>
              <a:spcAft>
                <a:spcPct val="0"/>
              </a:spcAft>
            </a:pPr>
            <a:endParaRPr lang="zh-CN" altLang="en-US" sz="1865" dirty="0">
              <a:solidFill>
                <a:srgbClr val="000000"/>
              </a:solidFill>
              <a:latin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Lst>
  <p:transition/>
  <p:hf hdr="0" dt="0"/>
  <p:txStyles>
    <p:titleStyle>
      <a:lvl1pPr algn="just" rtl="0" eaLnBrk="0" fontAlgn="base" hangingPunct="0">
        <a:spcBef>
          <a:spcPct val="0"/>
        </a:spcBef>
        <a:spcAft>
          <a:spcPct val="0"/>
        </a:spcAft>
        <a:defRPr sz="2665" b="1" kern="1200">
          <a:solidFill>
            <a:schemeClr val="tx2"/>
          </a:solidFill>
          <a:latin typeface="微软雅黑" panose="020B0503020204020204" pitchFamily="34" charset="-122"/>
          <a:ea typeface="微软雅黑" panose="020B0503020204020204" pitchFamily="34" charset="-122"/>
          <a:cs typeface="微软雅黑" panose="020B0503020204020204" pitchFamily="34" charset="-122"/>
        </a:defRPr>
      </a:lvl1pPr>
      <a:lvl2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2pPr>
      <a:lvl3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3pPr>
      <a:lvl4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4pPr>
      <a:lvl5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5pPr>
      <a:lvl6pPr marL="4572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6pPr>
      <a:lvl7pPr marL="9144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7pPr>
      <a:lvl8pPr marL="13716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8pPr>
      <a:lvl9pPr marL="18288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9pPr>
    </p:titleStyle>
    <p:bodyStyle>
      <a:lvl1pPr marL="261620" indent="-261620" algn="just" rtl="0" eaLnBrk="0" fontAlgn="base" hangingPunct="0">
        <a:spcBef>
          <a:spcPts val="300"/>
        </a:spcBef>
        <a:spcAft>
          <a:spcPts val="300"/>
        </a:spcAft>
        <a:buClr>
          <a:schemeClr val="accent2"/>
        </a:buClr>
        <a:buSzPct val="120000"/>
        <a:buFont typeface="Arial" panose="020B0604020202020204" pitchFamily="34" charset="0"/>
        <a:buChar char="•"/>
        <a:defRPr sz="2000" kern="1200">
          <a:solidFill>
            <a:srgbClr val="262626"/>
          </a:solidFill>
          <a:latin typeface="微软雅黑" panose="020B0503020204020204" pitchFamily="34" charset="-122"/>
          <a:ea typeface="微软雅黑" panose="020B0503020204020204" pitchFamily="34" charset="-122"/>
          <a:cs typeface="微软雅黑" panose="020B0503020204020204" pitchFamily="34" charset="-122"/>
        </a:defRPr>
      </a:lvl1pPr>
      <a:lvl2pPr marL="536575" indent="-264795" algn="just" rtl="0" eaLnBrk="0" fontAlgn="base" hangingPunct="0">
        <a:spcBef>
          <a:spcPts val="300"/>
        </a:spcBef>
        <a:spcAft>
          <a:spcPts val="300"/>
        </a:spcAft>
        <a:buClr>
          <a:schemeClr val="tx2"/>
        </a:buClr>
        <a:buFont typeface="Arial" panose="020B0604020202020204" pitchFamily="34" charset="0"/>
        <a:buChar char="•"/>
        <a:defRPr sz="1800" kern="1200">
          <a:solidFill>
            <a:srgbClr val="262626"/>
          </a:solidFill>
          <a:latin typeface="微软雅黑" panose="020B0503020204020204" pitchFamily="34" charset="-122"/>
          <a:ea typeface="微软雅黑" panose="020B0503020204020204" pitchFamily="34" charset="-122"/>
          <a:cs typeface="微软雅黑" panose="020B0503020204020204" pitchFamily="34" charset="-122"/>
        </a:defRPr>
      </a:lvl2pPr>
      <a:lvl3pPr marL="711200" indent="-179070" algn="just" rtl="0" eaLnBrk="0" fontAlgn="base" hangingPunct="0">
        <a:spcBef>
          <a:spcPts val="300"/>
        </a:spcBef>
        <a:spcAft>
          <a:spcPts val="300"/>
        </a:spcAft>
        <a:buFont typeface="Arial" panose="020B0604020202020204" pitchFamily="34" charset="0"/>
        <a:buChar char="•"/>
        <a:defRPr sz="1800" kern="1200">
          <a:solidFill>
            <a:srgbClr val="262626"/>
          </a:solidFill>
          <a:latin typeface="微软雅黑" panose="020B0503020204020204" pitchFamily="34" charset="-122"/>
          <a:ea typeface="微软雅黑" panose="020B0503020204020204" pitchFamily="34" charset="-122"/>
          <a:cs typeface="微软雅黑" panose="020B0503020204020204" pitchFamily="34" charset="-122"/>
        </a:defRPr>
      </a:lvl3pPr>
      <a:lvl4pPr marL="892175" indent="-179070" algn="just" rtl="0" eaLnBrk="0" fontAlgn="base" hangingPunct="0">
        <a:spcBef>
          <a:spcPts val="300"/>
        </a:spcBef>
        <a:spcAft>
          <a:spcPts val="300"/>
        </a:spcAft>
        <a:buFont typeface="Arial" panose="020B0604020202020204" pitchFamily="34" charset="0"/>
        <a:buChar char="•"/>
        <a:defRPr sz="1800" kern="1200">
          <a:solidFill>
            <a:srgbClr val="262626"/>
          </a:solidFill>
          <a:latin typeface="微软雅黑" panose="020B0503020204020204" pitchFamily="34" charset="-122"/>
          <a:ea typeface="微软雅黑" panose="020B0503020204020204" pitchFamily="34" charset="-122"/>
          <a:cs typeface="微软雅黑" panose="020B0503020204020204" pitchFamily="34" charset="-122"/>
        </a:defRPr>
      </a:lvl4pPr>
      <a:lvl5pPr marL="1163320" indent="-269875" algn="just" rtl="0" eaLnBrk="0" fontAlgn="base" hangingPunct="0">
        <a:spcBef>
          <a:spcPts val="300"/>
        </a:spcBef>
        <a:spcAft>
          <a:spcPts val="300"/>
        </a:spcAft>
        <a:buFont typeface="Arial" panose="020B0604020202020204" pitchFamily="34" charset="0"/>
        <a:buChar char="•"/>
        <a:defRPr sz="1800" kern="1200">
          <a:solidFill>
            <a:srgbClr val="262626"/>
          </a:solidFill>
          <a:latin typeface="微软雅黑" panose="020B0503020204020204" pitchFamily="34" charset="-122"/>
          <a:ea typeface="微软雅黑" panose="020B0503020204020204" pitchFamily="34" charset="-122"/>
          <a:cs typeface="微软雅黑" panose="020B0503020204020204" pitchFamily="34" charset="-122"/>
        </a:defRPr>
      </a:lvl5pPr>
      <a:lvl6pPr marL="2514600" indent="-228600" algn="l" defTabSz="914400" rtl="0" eaLnBrk="1" latinLnBrk="0" hangingPunct="1">
        <a:spcBef>
          <a:spcPct val="20000"/>
        </a:spcBef>
        <a:buFont typeface="Arial" panose="020B0604020202020204" pitchFamily="34" charset="0"/>
        <a:buChar char="•"/>
        <a:defRPr sz="2005"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5"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5"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5"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3" name="矩形 2"/>
          <p:cNvSpPr/>
          <p:nvPr userDrawn="1"/>
        </p:nvSpPr>
        <p:spPr bwMode="auto">
          <a:xfrm>
            <a:off x="431371" y="6334864"/>
            <a:ext cx="11329259" cy="395488"/>
          </a:xfrm>
          <a:prstGeom prst="rect">
            <a:avLst/>
          </a:prstGeom>
          <a:solidFill>
            <a:srgbClr val="C00000"/>
          </a:solidFill>
          <a:ln w="9525">
            <a:noFill/>
            <a:miter lim="800000"/>
          </a:ln>
          <a:effectLst>
            <a:outerShdw blurRad="50800" dist="38100" dir="2700000" algn="tl" rotWithShape="0">
              <a:prstClr val="black">
                <a:alpha val="40000"/>
              </a:prstClr>
            </a:outerShdw>
          </a:effectLst>
        </p:spPr>
        <p:txBody>
          <a:bodyPr wrap="none" rtlCol="0" anchor="ctr"/>
          <a:lstStyle/>
          <a:p>
            <a:pPr algn="ctr" eaLnBrk="0" fontAlgn="base" hangingPunct="0">
              <a:spcBef>
                <a:spcPct val="0"/>
              </a:spcBef>
              <a:spcAft>
                <a:spcPct val="0"/>
              </a:spcAft>
            </a:pPr>
            <a:endParaRPr lang="zh-CN" altLang="en-US" sz="1865" dirty="0">
              <a:solidFill>
                <a:srgbClr val="000000"/>
              </a:solidFill>
              <a:latin typeface="宋体" panose="02010600030101010101" pitchFamily="2" charset="-122"/>
            </a:endParaRPr>
          </a:p>
        </p:txBody>
      </p:sp>
      <p:sp>
        <p:nvSpPr>
          <p:cNvPr id="3074" name="Title Placeholder 1"/>
          <p:cNvSpPr>
            <a:spLocks noGrp="1"/>
          </p:cNvSpPr>
          <p:nvPr>
            <p:ph type="title"/>
          </p:nvPr>
        </p:nvSpPr>
        <p:spPr bwMode="auto">
          <a:xfrm>
            <a:off x="527383" y="332810"/>
            <a:ext cx="11137237" cy="502766"/>
          </a:xfrm>
          <a:prstGeom prst="rect">
            <a:avLst/>
          </a:prstGeom>
          <a:noFill/>
          <a:ln w="9525">
            <a:noFill/>
            <a:miter lim="800000"/>
          </a:ln>
        </p:spPr>
        <p:txBody>
          <a:bodyPr vert="horz" wrap="square" lIns="91440" tIns="45720" rIns="91440" bIns="45720" numCol="1" anchor="ctr" anchorCtr="0" compatLnSpc="1">
            <a:spAutoFit/>
          </a:bodyPr>
          <a:lstStyle/>
          <a:p>
            <a:pPr lvl="0"/>
            <a:r>
              <a:rPr lang="en-US" altLang="zh-CN" dirty="0"/>
              <a:t>Click to enter text – Header should be Calibri 20, </a:t>
            </a:r>
            <a:endParaRPr lang="en-GB" altLang="zh-CN" dirty="0"/>
          </a:p>
        </p:txBody>
      </p:sp>
      <p:sp>
        <p:nvSpPr>
          <p:cNvPr id="1027" name="Text Placeholder 2"/>
          <p:cNvSpPr>
            <a:spLocks noGrp="1"/>
          </p:cNvSpPr>
          <p:nvPr>
            <p:ph type="body" idx="1"/>
          </p:nvPr>
        </p:nvSpPr>
        <p:spPr bwMode="auto">
          <a:xfrm>
            <a:off x="527382" y="1192107"/>
            <a:ext cx="11137237" cy="5096292"/>
          </a:xfrm>
          <a:prstGeom prst="rect">
            <a:avLst/>
          </a:prstGeom>
          <a:ln>
            <a:noFill/>
          </a:ln>
        </p:spPr>
        <p:style>
          <a:lnRef idx="0">
            <a:scrgbClr r="0" g="0" b="0"/>
          </a:lnRef>
          <a:fillRef idx="1001">
            <a:schemeClr val="lt1"/>
          </a:fillRef>
          <a:effectRef idx="0">
            <a:scrgbClr r="0" g="0" b="0"/>
          </a:effectRef>
          <a:fontRef idx="none"/>
        </p:style>
        <p:txBody>
          <a:bodyPr vert="horz" wrap="square" lIns="91440" tIns="45720" rIns="91440" bIns="45720" numCol="1" anchor="t" anchorCtr="0" compatLnSpc="1"/>
          <a:lstStyle/>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GB" altLang="zh-CN" dirty="0"/>
          </a:p>
        </p:txBody>
      </p:sp>
      <p:sp>
        <p:nvSpPr>
          <p:cNvPr id="1032" name="Text Box 23"/>
          <p:cNvSpPr txBox="1">
            <a:spLocks noChangeArrowheads="1"/>
          </p:cNvSpPr>
          <p:nvPr/>
        </p:nvSpPr>
        <p:spPr bwMode="gray">
          <a:xfrm>
            <a:off x="8976321" y="6361021"/>
            <a:ext cx="26426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type="none" w="lg" len="lg"/>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r>
              <a:rPr lang="zh-CN" altLang="en-US" sz="1600" dirty="0">
                <a:solidFill>
                  <a:srgbClr val="FFFFFF"/>
                </a:solidFill>
                <a:latin typeface="微软雅黑" panose="020B0503020204020204" pitchFamily="34" charset="-122"/>
                <a:ea typeface="微软雅黑" panose="020B0503020204020204" pitchFamily="34" charset="-122"/>
              </a:rPr>
              <a:t>上海国有资本运营研究院</a:t>
            </a:r>
            <a:endParaRPr lang="en-US" altLang="zh-CN" sz="1600" dirty="0">
              <a:solidFill>
                <a:srgbClr val="FFFFFF"/>
              </a:solidFill>
              <a:latin typeface="微软雅黑" panose="020B0503020204020204" pitchFamily="34" charset="-122"/>
              <a:ea typeface="微软雅黑" panose="020B0503020204020204" pitchFamily="34" charset="-122"/>
            </a:endParaRPr>
          </a:p>
        </p:txBody>
      </p:sp>
      <p:sp>
        <p:nvSpPr>
          <p:cNvPr id="10" name="Rectangle 7"/>
          <p:cNvSpPr>
            <a:spLocks noChangeArrowheads="1"/>
          </p:cNvSpPr>
          <p:nvPr userDrawn="1"/>
        </p:nvSpPr>
        <p:spPr bwMode="auto">
          <a:xfrm>
            <a:off x="5713703" y="6334864"/>
            <a:ext cx="815408" cy="349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1323" tIns="35663" rIns="71323" bIns="35663">
            <a:spAutoFit/>
          </a:bodyPr>
          <a:lstStyle/>
          <a:p>
            <a:pPr algn="ctr" eaLnBrk="0" fontAlgn="base" hangingPunct="0">
              <a:spcBef>
                <a:spcPct val="0"/>
              </a:spcBef>
              <a:spcAft>
                <a:spcPct val="0"/>
              </a:spcAft>
            </a:pPr>
            <a:r>
              <a:rPr kumimoji="1" lang="en-US" altLang="zh-CN" sz="1800" b="1" dirty="0">
                <a:solidFill>
                  <a:srgbClr val="FFFFFF"/>
                </a:solidFill>
                <a:latin typeface="Calibri" panose="020F0502020204030204" pitchFamily="34" charset="0"/>
                <a:ea typeface="微软雅黑" panose="020B0503020204020204" pitchFamily="34" charset="-122"/>
              </a:rPr>
              <a:t>- </a:t>
            </a:r>
            <a:fld id="{4D54889D-AC4B-43AA-B4AE-203018610315}" type="slidenum">
              <a:rPr kumimoji="1" lang="en-US" altLang="zh-CN" sz="1800" b="1" dirty="0">
                <a:solidFill>
                  <a:srgbClr val="FFFFFF"/>
                </a:solidFill>
                <a:latin typeface="Calibri" panose="020F0502020204030204" pitchFamily="34" charset="0"/>
                <a:ea typeface="微软雅黑" panose="020B0503020204020204" pitchFamily="34" charset="-122"/>
              </a:rPr>
            </a:fld>
            <a:r>
              <a:rPr kumimoji="1" lang="en-US" altLang="zh-CN" sz="1800" b="1" dirty="0">
                <a:solidFill>
                  <a:srgbClr val="FFFFFF"/>
                </a:solidFill>
                <a:latin typeface="Calibri" panose="020F0502020204030204" pitchFamily="34" charset="0"/>
                <a:ea typeface="微软雅黑" panose="020B0503020204020204" pitchFamily="34" charset="-122"/>
              </a:rPr>
              <a:t> -</a:t>
            </a:r>
            <a:endParaRPr kumimoji="1" lang="en-US" altLang="zh-CN" sz="1800" b="1" dirty="0">
              <a:solidFill>
                <a:srgbClr val="FFFFFF"/>
              </a:solidFill>
              <a:latin typeface="Calibri" panose="020F0502020204030204" pitchFamily="34" charset="0"/>
              <a:ea typeface="微软雅黑" panose="020B0503020204020204" pitchFamily="34" charset="-122"/>
            </a:endParaRPr>
          </a:p>
        </p:txBody>
      </p:sp>
      <p:sp>
        <p:nvSpPr>
          <p:cNvPr id="2" name="矩形 1"/>
          <p:cNvSpPr/>
          <p:nvPr userDrawn="1"/>
        </p:nvSpPr>
        <p:spPr bwMode="auto">
          <a:xfrm>
            <a:off x="431371" y="940834"/>
            <a:ext cx="11329259" cy="87900"/>
          </a:xfrm>
          <a:prstGeom prst="rect">
            <a:avLst/>
          </a:prstGeom>
          <a:solidFill>
            <a:srgbClr val="C00000"/>
          </a:solidFill>
          <a:ln w="9525">
            <a:solidFill>
              <a:schemeClr val="tx2"/>
            </a:solidFill>
            <a:miter lim="800000"/>
          </a:ln>
          <a:effectLst>
            <a:outerShdw blurRad="50800" dist="38100" dir="2700000" algn="tl" rotWithShape="0">
              <a:prstClr val="black">
                <a:alpha val="40000"/>
              </a:prstClr>
            </a:outerShdw>
          </a:effectLst>
        </p:spPr>
        <p:txBody>
          <a:bodyPr wrap="none" rtlCol="0" anchor="ctr"/>
          <a:lstStyle/>
          <a:p>
            <a:pPr algn="ctr" eaLnBrk="0" fontAlgn="base" hangingPunct="0">
              <a:spcBef>
                <a:spcPct val="0"/>
              </a:spcBef>
              <a:spcAft>
                <a:spcPct val="0"/>
              </a:spcAft>
            </a:pPr>
            <a:endParaRPr lang="zh-CN" altLang="en-US" sz="1865" dirty="0">
              <a:solidFill>
                <a:srgbClr val="000000"/>
              </a:solidFill>
              <a:latin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54" r:id="rId1"/>
  </p:sldLayoutIdLst>
  <p:transition/>
  <p:hf hdr="0" dt="0"/>
  <p:txStyles>
    <p:titleStyle>
      <a:lvl1pPr algn="just" rtl="0" eaLnBrk="0" fontAlgn="base" hangingPunct="0">
        <a:spcBef>
          <a:spcPct val="0"/>
        </a:spcBef>
        <a:spcAft>
          <a:spcPct val="0"/>
        </a:spcAft>
        <a:defRPr sz="2665" b="1" kern="1200">
          <a:solidFill>
            <a:schemeClr val="tx2"/>
          </a:solidFill>
          <a:latin typeface="微软雅黑" panose="020B0503020204020204" pitchFamily="34" charset="-122"/>
          <a:ea typeface="微软雅黑" panose="020B0503020204020204" pitchFamily="34" charset="-122"/>
          <a:cs typeface="微软雅黑" panose="020B0503020204020204" pitchFamily="34" charset="-122"/>
        </a:defRPr>
      </a:lvl1pPr>
      <a:lvl2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2pPr>
      <a:lvl3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3pPr>
      <a:lvl4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4pPr>
      <a:lvl5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5pPr>
      <a:lvl6pPr marL="4572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6pPr>
      <a:lvl7pPr marL="9144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7pPr>
      <a:lvl8pPr marL="13716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8pPr>
      <a:lvl9pPr marL="18288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9pPr>
    </p:titleStyle>
    <p:bodyStyle>
      <a:lvl1pPr marL="261620" indent="-261620" algn="just" rtl="0" eaLnBrk="0" fontAlgn="base" hangingPunct="0">
        <a:spcBef>
          <a:spcPts val="300"/>
        </a:spcBef>
        <a:spcAft>
          <a:spcPts val="300"/>
        </a:spcAft>
        <a:buClr>
          <a:schemeClr val="accent2"/>
        </a:buClr>
        <a:buSzPct val="120000"/>
        <a:buFont typeface="Arial" panose="020B0604020202020204" pitchFamily="34" charset="0"/>
        <a:buChar char="•"/>
        <a:defRPr sz="2000" kern="1200">
          <a:solidFill>
            <a:srgbClr val="262626"/>
          </a:solidFill>
          <a:latin typeface="微软雅黑" panose="020B0503020204020204" pitchFamily="34" charset="-122"/>
          <a:ea typeface="微软雅黑" panose="020B0503020204020204" pitchFamily="34" charset="-122"/>
          <a:cs typeface="微软雅黑" panose="020B0503020204020204" pitchFamily="34" charset="-122"/>
        </a:defRPr>
      </a:lvl1pPr>
      <a:lvl2pPr marL="536575" indent="-264795" algn="just" rtl="0" eaLnBrk="0" fontAlgn="base" hangingPunct="0">
        <a:spcBef>
          <a:spcPts val="300"/>
        </a:spcBef>
        <a:spcAft>
          <a:spcPts val="300"/>
        </a:spcAft>
        <a:buClr>
          <a:schemeClr val="tx2"/>
        </a:buClr>
        <a:buFont typeface="Arial" panose="020B0604020202020204" pitchFamily="34" charset="0"/>
        <a:buChar char="•"/>
        <a:defRPr sz="1800" kern="1200">
          <a:solidFill>
            <a:srgbClr val="262626"/>
          </a:solidFill>
          <a:latin typeface="微软雅黑" panose="020B0503020204020204" pitchFamily="34" charset="-122"/>
          <a:ea typeface="微软雅黑" panose="020B0503020204020204" pitchFamily="34" charset="-122"/>
          <a:cs typeface="微软雅黑" panose="020B0503020204020204" pitchFamily="34" charset="-122"/>
        </a:defRPr>
      </a:lvl2pPr>
      <a:lvl3pPr marL="711200" indent="-179070" algn="just" rtl="0" eaLnBrk="0" fontAlgn="base" hangingPunct="0">
        <a:spcBef>
          <a:spcPts val="300"/>
        </a:spcBef>
        <a:spcAft>
          <a:spcPts val="300"/>
        </a:spcAft>
        <a:buFont typeface="Arial" panose="020B0604020202020204" pitchFamily="34" charset="0"/>
        <a:buChar char="•"/>
        <a:defRPr sz="1800" kern="1200">
          <a:solidFill>
            <a:srgbClr val="262626"/>
          </a:solidFill>
          <a:latin typeface="微软雅黑" panose="020B0503020204020204" pitchFamily="34" charset="-122"/>
          <a:ea typeface="微软雅黑" panose="020B0503020204020204" pitchFamily="34" charset="-122"/>
          <a:cs typeface="微软雅黑" panose="020B0503020204020204" pitchFamily="34" charset="-122"/>
        </a:defRPr>
      </a:lvl3pPr>
      <a:lvl4pPr marL="892175" indent="-179070" algn="just" rtl="0" eaLnBrk="0" fontAlgn="base" hangingPunct="0">
        <a:spcBef>
          <a:spcPts val="300"/>
        </a:spcBef>
        <a:spcAft>
          <a:spcPts val="300"/>
        </a:spcAft>
        <a:buFont typeface="Arial" panose="020B0604020202020204" pitchFamily="34" charset="0"/>
        <a:buChar char="•"/>
        <a:defRPr sz="1800" kern="1200">
          <a:solidFill>
            <a:srgbClr val="262626"/>
          </a:solidFill>
          <a:latin typeface="微软雅黑" panose="020B0503020204020204" pitchFamily="34" charset="-122"/>
          <a:ea typeface="微软雅黑" panose="020B0503020204020204" pitchFamily="34" charset="-122"/>
          <a:cs typeface="微软雅黑" panose="020B0503020204020204" pitchFamily="34" charset="-122"/>
        </a:defRPr>
      </a:lvl4pPr>
      <a:lvl5pPr marL="1163320" indent="-269875" algn="just" rtl="0" eaLnBrk="0" fontAlgn="base" hangingPunct="0">
        <a:spcBef>
          <a:spcPts val="300"/>
        </a:spcBef>
        <a:spcAft>
          <a:spcPts val="300"/>
        </a:spcAft>
        <a:buFont typeface="Arial" panose="020B0604020202020204" pitchFamily="34" charset="0"/>
        <a:buChar char="•"/>
        <a:defRPr sz="1800" kern="1200">
          <a:solidFill>
            <a:srgbClr val="262626"/>
          </a:solidFill>
          <a:latin typeface="微软雅黑" panose="020B0503020204020204" pitchFamily="34" charset="-122"/>
          <a:ea typeface="微软雅黑" panose="020B0503020204020204" pitchFamily="34" charset="-122"/>
          <a:cs typeface="微软雅黑" panose="020B0503020204020204" pitchFamily="34" charset="-122"/>
        </a:defRPr>
      </a:lvl5pPr>
      <a:lvl6pPr marL="2514600" indent="-228600" algn="l" defTabSz="914400" rtl="0" eaLnBrk="1" latinLnBrk="0" hangingPunct="1">
        <a:spcBef>
          <a:spcPct val="20000"/>
        </a:spcBef>
        <a:buFont typeface="Arial" panose="020B0604020202020204" pitchFamily="34" charset="0"/>
        <a:buChar char="•"/>
        <a:defRPr sz="2005"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5"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5"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5"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3" name="矩形 2"/>
          <p:cNvSpPr/>
          <p:nvPr userDrawn="1"/>
        </p:nvSpPr>
        <p:spPr bwMode="auto">
          <a:xfrm>
            <a:off x="431371" y="6334864"/>
            <a:ext cx="11329259" cy="395488"/>
          </a:xfrm>
          <a:prstGeom prst="rect">
            <a:avLst/>
          </a:prstGeom>
          <a:solidFill>
            <a:srgbClr val="C00000"/>
          </a:solidFill>
          <a:ln w="9525">
            <a:noFill/>
            <a:miter lim="800000"/>
          </a:ln>
          <a:effectLst>
            <a:outerShdw blurRad="50800" dist="38100" dir="2700000" algn="tl" rotWithShape="0">
              <a:prstClr val="black">
                <a:alpha val="40000"/>
              </a:prstClr>
            </a:outerShdw>
          </a:effectLst>
        </p:spPr>
        <p:txBody>
          <a:bodyPr wrap="none" rtlCol="0" anchor="ctr"/>
          <a:lstStyle/>
          <a:p>
            <a:pPr algn="ctr" eaLnBrk="0" fontAlgn="base" hangingPunct="0">
              <a:spcBef>
                <a:spcPct val="0"/>
              </a:spcBef>
              <a:spcAft>
                <a:spcPct val="0"/>
              </a:spcAft>
            </a:pPr>
            <a:endParaRPr lang="zh-CN" altLang="en-US" sz="1865" dirty="0">
              <a:solidFill>
                <a:srgbClr val="000000"/>
              </a:solidFill>
              <a:latin typeface="宋体" panose="02010600030101010101" pitchFamily="2" charset="-122"/>
            </a:endParaRPr>
          </a:p>
        </p:txBody>
      </p:sp>
      <p:sp>
        <p:nvSpPr>
          <p:cNvPr id="3074" name="Title Placeholder 1"/>
          <p:cNvSpPr>
            <a:spLocks noGrp="1"/>
          </p:cNvSpPr>
          <p:nvPr>
            <p:ph type="title"/>
          </p:nvPr>
        </p:nvSpPr>
        <p:spPr bwMode="auto">
          <a:xfrm>
            <a:off x="527383" y="332810"/>
            <a:ext cx="11137237" cy="502766"/>
          </a:xfrm>
          <a:prstGeom prst="rect">
            <a:avLst/>
          </a:prstGeom>
          <a:noFill/>
          <a:ln w="9525">
            <a:noFill/>
            <a:miter lim="800000"/>
          </a:ln>
        </p:spPr>
        <p:txBody>
          <a:bodyPr vert="horz" wrap="square" lIns="91440" tIns="45720" rIns="91440" bIns="45720" numCol="1" anchor="ctr" anchorCtr="0" compatLnSpc="1">
            <a:spAutoFit/>
          </a:bodyPr>
          <a:lstStyle/>
          <a:p>
            <a:pPr lvl="0"/>
            <a:r>
              <a:rPr lang="en-US" altLang="zh-CN" dirty="0"/>
              <a:t>Click to enter text – Header should be Calibri 20, </a:t>
            </a:r>
            <a:endParaRPr lang="en-GB" altLang="zh-CN" dirty="0"/>
          </a:p>
        </p:txBody>
      </p:sp>
      <p:sp>
        <p:nvSpPr>
          <p:cNvPr id="1027" name="Text Placeholder 2"/>
          <p:cNvSpPr>
            <a:spLocks noGrp="1"/>
          </p:cNvSpPr>
          <p:nvPr>
            <p:ph type="body" idx="1"/>
          </p:nvPr>
        </p:nvSpPr>
        <p:spPr bwMode="auto">
          <a:xfrm>
            <a:off x="527382" y="1192107"/>
            <a:ext cx="11137237" cy="5096292"/>
          </a:xfrm>
          <a:prstGeom prst="rect">
            <a:avLst/>
          </a:prstGeom>
          <a:ln>
            <a:noFill/>
          </a:ln>
        </p:spPr>
        <p:style>
          <a:lnRef idx="0">
            <a:scrgbClr r="0" g="0" b="0"/>
          </a:lnRef>
          <a:fillRef idx="1001">
            <a:schemeClr val="lt1"/>
          </a:fillRef>
          <a:effectRef idx="0">
            <a:scrgbClr r="0" g="0" b="0"/>
          </a:effectRef>
          <a:fontRef idx="none"/>
        </p:style>
        <p:txBody>
          <a:bodyPr vert="horz" wrap="square" lIns="91440" tIns="45720" rIns="91440" bIns="45720" numCol="1" anchor="t" anchorCtr="0" compatLnSpc="1"/>
          <a:lstStyle/>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GB" altLang="zh-CN" dirty="0"/>
          </a:p>
        </p:txBody>
      </p:sp>
      <p:sp>
        <p:nvSpPr>
          <p:cNvPr id="1032" name="Text Box 23"/>
          <p:cNvSpPr txBox="1">
            <a:spLocks noChangeArrowheads="1"/>
          </p:cNvSpPr>
          <p:nvPr/>
        </p:nvSpPr>
        <p:spPr bwMode="gray">
          <a:xfrm>
            <a:off x="8976321" y="6361021"/>
            <a:ext cx="26426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type="none" w="lg" len="lg"/>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r>
              <a:rPr lang="zh-CN" altLang="en-US" sz="1600" dirty="0">
                <a:solidFill>
                  <a:srgbClr val="FFFFFF"/>
                </a:solidFill>
                <a:latin typeface="微软雅黑" panose="020B0503020204020204" pitchFamily="34" charset="-122"/>
                <a:ea typeface="微软雅黑" panose="020B0503020204020204" pitchFamily="34" charset="-122"/>
              </a:rPr>
              <a:t>上海国有资本运营研究院</a:t>
            </a:r>
            <a:endParaRPr lang="en-US" altLang="zh-CN" sz="1600" dirty="0">
              <a:solidFill>
                <a:srgbClr val="FFFFFF"/>
              </a:solidFill>
              <a:latin typeface="微软雅黑" panose="020B0503020204020204" pitchFamily="34" charset="-122"/>
              <a:ea typeface="微软雅黑" panose="020B0503020204020204" pitchFamily="34" charset="-122"/>
            </a:endParaRPr>
          </a:p>
        </p:txBody>
      </p:sp>
      <p:sp>
        <p:nvSpPr>
          <p:cNvPr id="10" name="Rectangle 7"/>
          <p:cNvSpPr>
            <a:spLocks noChangeArrowheads="1"/>
          </p:cNvSpPr>
          <p:nvPr userDrawn="1"/>
        </p:nvSpPr>
        <p:spPr bwMode="auto">
          <a:xfrm>
            <a:off x="5713703" y="6334864"/>
            <a:ext cx="815408" cy="349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1323" tIns="35663" rIns="71323" bIns="35663">
            <a:spAutoFit/>
          </a:bodyPr>
          <a:lstStyle/>
          <a:p>
            <a:pPr algn="ctr" eaLnBrk="0" fontAlgn="base" hangingPunct="0">
              <a:spcBef>
                <a:spcPct val="0"/>
              </a:spcBef>
              <a:spcAft>
                <a:spcPct val="0"/>
              </a:spcAft>
            </a:pPr>
            <a:r>
              <a:rPr kumimoji="1" lang="en-US" altLang="zh-CN" sz="1800" b="1" dirty="0">
                <a:solidFill>
                  <a:srgbClr val="FFFFFF"/>
                </a:solidFill>
                <a:latin typeface="Calibri" panose="020F0502020204030204" pitchFamily="34" charset="0"/>
                <a:ea typeface="微软雅黑" panose="020B0503020204020204" pitchFamily="34" charset="-122"/>
              </a:rPr>
              <a:t>- </a:t>
            </a:r>
            <a:fld id="{4D54889D-AC4B-43AA-B4AE-203018610315}" type="slidenum">
              <a:rPr kumimoji="1" lang="en-US" altLang="zh-CN" sz="1800" b="1" dirty="0">
                <a:solidFill>
                  <a:srgbClr val="FFFFFF"/>
                </a:solidFill>
                <a:latin typeface="Calibri" panose="020F0502020204030204" pitchFamily="34" charset="0"/>
                <a:ea typeface="微软雅黑" panose="020B0503020204020204" pitchFamily="34" charset="-122"/>
              </a:rPr>
            </a:fld>
            <a:r>
              <a:rPr kumimoji="1" lang="en-US" altLang="zh-CN" sz="1800" b="1" dirty="0">
                <a:solidFill>
                  <a:srgbClr val="FFFFFF"/>
                </a:solidFill>
                <a:latin typeface="Calibri" panose="020F0502020204030204" pitchFamily="34" charset="0"/>
                <a:ea typeface="微软雅黑" panose="020B0503020204020204" pitchFamily="34" charset="-122"/>
              </a:rPr>
              <a:t> -</a:t>
            </a:r>
            <a:endParaRPr kumimoji="1" lang="en-US" altLang="zh-CN" sz="1800" b="1" dirty="0">
              <a:solidFill>
                <a:srgbClr val="FFFFFF"/>
              </a:solidFill>
              <a:latin typeface="Calibri" panose="020F0502020204030204" pitchFamily="34" charset="0"/>
              <a:ea typeface="微软雅黑" panose="020B0503020204020204" pitchFamily="34" charset="-122"/>
            </a:endParaRPr>
          </a:p>
        </p:txBody>
      </p:sp>
      <p:sp>
        <p:nvSpPr>
          <p:cNvPr id="2" name="矩形 1"/>
          <p:cNvSpPr/>
          <p:nvPr userDrawn="1"/>
        </p:nvSpPr>
        <p:spPr bwMode="auto">
          <a:xfrm>
            <a:off x="431371" y="940834"/>
            <a:ext cx="11329259" cy="87900"/>
          </a:xfrm>
          <a:prstGeom prst="rect">
            <a:avLst/>
          </a:prstGeom>
          <a:solidFill>
            <a:srgbClr val="C00000"/>
          </a:solidFill>
          <a:ln w="9525">
            <a:solidFill>
              <a:schemeClr val="tx2"/>
            </a:solidFill>
            <a:miter lim="800000"/>
          </a:ln>
          <a:effectLst>
            <a:outerShdw blurRad="50800" dist="38100" dir="2700000" algn="tl" rotWithShape="0">
              <a:prstClr val="black">
                <a:alpha val="40000"/>
              </a:prstClr>
            </a:outerShdw>
          </a:effectLst>
        </p:spPr>
        <p:txBody>
          <a:bodyPr wrap="none" rtlCol="0" anchor="ctr"/>
          <a:lstStyle/>
          <a:p>
            <a:pPr algn="ctr" eaLnBrk="0" fontAlgn="base" hangingPunct="0">
              <a:spcBef>
                <a:spcPct val="0"/>
              </a:spcBef>
              <a:spcAft>
                <a:spcPct val="0"/>
              </a:spcAft>
            </a:pPr>
            <a:endParaRPr lang="zh-CN" altLang="en-US" sz="1865" dirty="0">
              <a:solidFill>
                <a:srgbClr val="000000"/>
              </a:solidFill>
              <a:latin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Lst>
  <p:transition/>
  <p:hf hdr="0" dt="0"/>
  <p:txStyles>
    <p:titleStyle>
      <a:lvl1pPr algn="just" rtl="0" eaLnBrk="0" fontAlgn="base" hangingPunct="0">
        <a:spcBef>
          <a:spcPct val="0"/>
        </a:spcBef>
        <a:spcAft>
          <a:spcPct val="0"/>
        </a:spcAft>
        <a:defRPr sz="2665" b="1" kern="1200">
          <a:solidFill>
            <a:schemeClr val="tx2"/>
          </a:solidFill>
          <a:latin typeface="微软雅黑" panose="020B0503020204020204" pitchFamily="34" charset="-122"/>
          <a:ea typeface="微软雅黑" panose="020B0503020204020204" pitchFamily="34" charset="-122"/>
          <a:cs typeface="微软雅黑" panose="020B0503020204020204" pitchFamily="34" charset="-122"/>
        </a:defRPr>
      </a:lvl1pPr>
      <a:lvl2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2pPr>
      <a:lvl3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3pPr>
      <a:lvl4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4pPr>
      <a:lvl5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5pPr>
      <a:lvl6pPr marL="4572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6pPr>
      <a:lvl7pPr marL="9144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7pPr>
      <a:lvl8pPr marL="13716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8pPr>
      <a:lvl9pPr marL="18288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9pPr>
    </p:titleStyle>
    <p:bodyStyle>
      <a:lvl1pPr marL="261620" indent="-261620" algn="just" rtl="0" eaLnBrk="0" fontAlgn="base" hangingPunct="0">
        <a:spcBef>
          <a:spcPts val="300"/>
        </a:spcBef>
        <a:spcAft>
          <a:spcPts val="300"/>
        </a:spcAft>
        <a:buClr>
          <a:schemeClr val="accent2"/>
        </a:buClr>
        <a:buSzPct val="120000"/>
        <a:buFont typeface="Arial" panose="020B0604020202020204" pitchFamily="34" charset="0"/>
        <a:buChar char="•"/>
        <a:defRPr sz="2000" kern="1200">
          <a:solidFill>
            <a:srgbClr val="262626"/>
          </a:solidFill>
          <a:latin typeface="微软雅黑" panose="020B0503020204020204" pitchFamily="34" charset="-122"/>
          <a:ea typeface="微软雅黑" panose="020B0503020204020204" pitchFamily="34" charset="-122"/>
          <a:cs typeface="微软雅黑" panose="020B0503020204020204" pitchFamily="34" charset="-122"/>
        </a:defRPr>
      </a:lvl1pPr>
      <a:lvl2pPr marL="536575" indent="-264795" algn="just" rtl="0" eaLnBrk="0" fontAlgn="base" hangingPunct="0">
        <a:spcBef>
          <a:spcPts val="300"/>
        </a:spcBef>
        <a:spcAft>
          <a:spcPts val="300"/>
        </a:spcAft>
        <a:buClr>
          <a:schemeClr val="tx2"/>
        </a:buClr>
        <a:buFont typeface="Arial" panose="020B0604020202020204" pitchFamily="34" charset="0"/>
        <a:buChar char="•"/>
        <a:defRPr sz="1800" kern="1200">
          <a:solidFill>
            <a:srgbClr val="262626"/>
          </a:solidFill>
          <a:latin typeface="微软雅黑" panose="020B0503020204020204" pitchFamily="34" charset="-122"/>
          <a:ea typeface="微软雅黑" panose="020B0503020204020204" pitchFamily="34" charset="-122"/>
          <a:cs typeface="微软雅黑" panose="020B0503020204020204" pitchFamily="34" charset="-122"/>
        </a:defRPr>
      </a:lvl2pPr>
      <a:lvl3pPr marL="711200" indent="-179070" algn="just" rtl="0" eaLnBrk="0" fontAlgn="base" hangingPunct="0">
        <a:spcBef>
          <a:spcPts val="300"/>
        </a:spcBef>
        <a:spcAft>
          <a:spcPts val="300"/>
        </a:spcAft>
        <a:buFont typeface="Arial" panose="020B0604020202020204" pitchFamily="34" charset="0"/>
        <a:buChar char="•"/>
        <a:defRPr sz="1800" kern="1200">
          <a:solidFill>
            <a:srgbClr val="262626"/>
          </a:solidFill>
          <a:latin typeface="微软雅黑" panose="020B0503020204020204" pitchFamily="34" charset="-122"/>
          <a:ea typeface="微软雅黑" panose="020B0503020204020204" pitchFamily="34" charset="-122"/>
          <a:cs typeface="微软雅黑" panose="020B0503020204020204" pitchFamily="34" charset="-122"/>
        </a:defRPr>
      </a:lvl3pPr>
      <a:lvl4pPr marL="892175" indent="-179070" algn="just" rtl="0" eaLnBrk="0" fontAlgn="base" hangingPunct="0">
        <a:spcBef>
          <a:spcPts val="300"/>
        </a:spcBef>
        <a:spcAft>
          <a:spcPts val="300"/>
        </a:spcAft>
        <a:buFont typeface="Arial" panose="020B0604020202020204" pitchFamily="34" charset="0"/>
        <a:buChar char="•"/>
        <a:defRPr sz="1800" kern="1200">
          <a:solidFill>
            <a:srgbClr val="262626"/>
          </a:solidFill>
          <a:latin typeface="微软雅黑" panose="020B0503020204020204" pitchFamily="34" charset="-122"/>
          <a:ea typeface="微软雅黑" panose="020B0503020204020204" pitchFamily="34" charset="-122"/>
          <a:cs typeface="微软雅黑" panose="020B0503020204020204" pitchFamily="34" charset="-122"/>
        </a:defRPr>
      </a:lvl4pPr>
      <a:lvl5pPr marL="1163320" indent="-269875" algn="just" rtl="0" eaLnBrk="0" fontAlgn="base" hangingPunct="0">
        <a:spcBef>
          <a:spcPts val="300"/>
        </a:spcBef>
        <a:spcAft>
          <a:spcPts val="300"/>
        </a:spcAft>
        <a:buFont typeface="Arial" panose="020B0604020202020204" pitchFamily="34" charset="0"/>
        <a:buChar char="•"/>
        <a:defRPr sz="1800" kern="1200">
          <a:solidFill>
            <a:srgbClr val="262626"/>
          </a:solidFill>
          <a:latin typeface="微软雅黑" panose="020B0503020204020204" pitchFamily="34" charset="-122"/>
          <a:ea typeface="微软雅黑" panose="020B0503020204020204" pitchFamily="34" charset="-122"/>
          <a:cs typeface="微软雅黑" panose="020B0503020204020204" pitchFamily="34" charset="-122"/>
        </a:defRPr>
      </a:lvl5pPr>
      <a:lvl6pPr marL="2514600" indent="-228600" algn="l" defTabSz="914400" rtl="0" eaLnBrk="1" latinLnBrk="0" hangingPunct="1">
        <a:spcBef>
          <a:spcPct val="20000"/>
        </a:spcBef>
        <a:buFont typeface="Arial" panose="020B0604020202020204" pitchFamily="34" charset="0"/>
        <a:buChar char="•"/>
        <a:defRPr sz="2005"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5"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5"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5"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4892040" y="4971790"/>
            <a:ext cx="6875890" cy="523220"/>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0" cap="none" spc="0" normalizeH="0" baseline="0" noProof="0" dirty="0" smtClean="0">
                <a:ln>
                  <a:noFill/>
                </a:ln>
                <a:solidFill>
                  <a:srgbClr val="000000"/>
                </a:solidFill>
                <a:effectLst/>
                <a:uLnTx/>
                <a:uFillTx/>
                <a:latin typeface="Arial" panose="020B0604020202020204" pitchFamily="34" charset="0"/>
                <a:ea typeface="微软雅黑" panose="020B0503020204020204" pitchFamily="34" charset="-122"/>
                <a:cs typeface="+mn-cs"/>
              </a:rPr>
              <a:t>上海市静安区国有资产监督管理委员会</a:t>
            </a:r>
            <a:endParaRPr kumimoji="0" lang="zh-CN" altLang="en-US" sz="2800" b="1" i="0"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mn-cs"/>
            </a:endParaRPr>
          </a:p>
        </p:txBody>
      </p:sp>
      <p:grpSp>
        <p:nvGrpSpPr>
          <p:cNvPr id="2" name="组合 1"/>
          <p:cNvGrpSpPr/>
          <p:nvPr/>
        </p:nvGrpSpPr>
        <p:grpSpPr>
          <a:xfrm>
            <a:off x="424070" y="2174650"/>
            <a:ext cx="11343860" cy="2046514"/>
            <a:chOff x="424070" y="2174650"/>
            <a:chExt cx="11343860" cy="2046514"/>
          </a:xfrm>
        </p:grpSpPr>
        <p:sp>
          <p:nvSpPr>
            <p:cNvPr id="6" name="Rectangle 14"/>
            <p:cNvSpPr>
              <a:spLocks noChangeArrowheads="1"/>
            </p:cNvSpPr>
            <p:nvPr/>
          </p:nvSpPr>
          <p:spPr bwMode="auto">
            <a:xfrm>
              <a:off x="3816626" y="2174650"/>
              <a:ext cx="7951304" cy="2046514"/>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600">
                  <a:solidFill>
                    <a:schemeClr val="tx1"/>
                  </a:solidFill>
                  <a:latin typeface="Arial" panose="020B0604020202020204" pitchFamily="34" charset="0"/>
                  <a:ea typeface="宋体" panose="02010600030101010101" pitchFamily="2" charset="-122"/>
                </a:defRPr>
              </a:lvl1pPr>
              <a:lvl2pPr marL="742950" indent="-285750">
                <a:defRPr sz="1600">
                  <a:solidFill>
                    <a:schemeClr val="tx1"/>
                  </a:solidFill>
                  <a:latin typeface="Arial" panose="020B0604020202020204" pitchFamily="34" charset="0"/>
                  <a:ea typeface="宋体" panose="02010600030101010101" pitchFamily="2" charset="-122"/>
                </a:defRPr>
              </a:lvl2pPr>
              <a:lvl3pPr marL="1143000" indent="-228600">
                <a:defRPr sz="1600">
                  <a:solidFill>
                    <a:schemeClr val="tx1"/>
                  </a:solidFill>
                  <a:latin typeface="Arial" panose="020B0604020202020204" pitchFamily="34" charset="0"/>
                  <a:ea typeface="宋体" panose="02010600030101010101" pitchFamily="2" charset="-122"/>
                </a:defRPr>
              </a:lvl3pPr>
              <a:lvl4pPr marL="1600200" indent="-228600">
                <a:defRPr sz="1600">
                  <a:solidFill>
                    <a:schemeClr val="tx1"/>
                  </a:solidFill>
                  <a:latin typeface="Arial" panose="020B0604020202020204" pitchFamily="34" charset="0"/>
                  <a:ea typeface="宋体" panose="02010600030101010101" pitchFamily="2" charset="-122"/>
                </a:defRPr>
              </a:lvl4pPr>
              <a:lvl5pPr marL="2057400" indent="-228600">
                <a:defRPr sz="1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6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auto" latinLnBrk="0" hangingPunct="1">
                <a:lnSpc>
                  <a:spcPct val="150000"/>
                </a:lnSpc>
                <a:spcBef>
                  <a:spcPts val="0"/>
                </a:spcBef>
                <a:spcAft>
                  <a:spcPts val="0"/>
                </a:spcAft>
                <a:buClrTx/>
                <a:buSzTx/>
                <a:buFontTx/>
                <a:buNone/>
                <a:defRPr/>
              </a:pPr>
              <a:r>
                <a:rPr lang="zh-CN" altLang="en-US" sz="4400" b="1" dirty="0">
                  <a:solidFill>
                    <a:srgbClr val="FFFFFF"/>
                  </a:solidFill>
                  <a:latin typeface="黑体" panose="02010609060101010101" charset="-122"/>
                  <a:ea typeface="黑体" panose="02010609060101010101" charset="-122"/>
                </a:rPr>
                <a:t>静安区“十四五”国资国企</a:t>
              </a:r>
              <a:endParaRPr lang="en-US" altLang="zh-CN" sz="4400" b="1" dirty="0">
                <a:solidFill>
                  <a:srgbClr val="FFFFFF"/>
                </a:solidFill>
                <a:latin typeface="黑体" panose="02010609060101010101" charset="-122"/>
                <a:ea typeface="黑体" panose="02010609060101010101" charset="-122"/>
              </a:endParaRPr>
            </a:p>
            <a:p>
              <a:pPr marL="0" marR="0" lvl="0" indent="0" algn="ctr" defTabSz="914400" rtl="0" eaLnBrk="1" fontAlgn="auto" latinLnBrk="0" hangingPunct="1">
                <a:lnSpc>
                  <a:spcPct val="150000"/>
                </a:lnSpc>
                <a:spcBef>
                  <a:spcPts val="0"/>
                </a:spcBef>
                <a:spcAft>
                  <a:spcPts val="0"/>
                </a:spcAft>
                <a:buClrTx/>
                <a:buSzTx/>
                <a:buFontTx/>
                <a:buNone/>
                <a:defRPr/>
              </a:pPr>
              <a:r>
                <a:rPr lang="zh-CN" altLang="en-US" sz="4400" b="1" dirty="0">
                  <a:solidFill>
                    <a:srgbClr val="FFFFFF"/>
                  </a:solidFill>
                  <a:latin typeface="黑体" panose="02010609060101010101" charset="-122"/>
                  <a:ea typeface="黑体" panose="02010609060101010101" charset="-122"/>
                </a:rPr>
                <a:t>改革发展</a:t>
              </a:r>
              <a:r>
                <a:rPr kumimoji="0" lang="zh-CN" altLang="en-US" sz="4400" b="1" i="0" u="none" strike="noStrike" kern="1200" cap="none" spc="0" normalizeH="0" baseline="0" noProof="0" dirty="0" smtClean="0">
                  <a:ln>
                    <a:noFill/>
                  </a:ln>
                  <a:solidFill>
                    <a:srgbClr val="FFFFFF"/>
                  </a:solidFill>
                  <a:effectLst/>
                  <a:uLnTx/>
                  <a:uFillTx/>
                  <a:latin typeface="黑体" panose="02010609060101010101" charset="-122"/>
                  <a:ea typeface="黑体" panose="02010609060101010101" charset="-122"/>
                  <a:cs typeface="+mn-cs"/>
                </a:rPr>
                <a:t>规划解读</a:t>
              </a:r>
              <a:endParaRPr kumimoji="0" lang="zh-CN" altLang="zh-CN" sz="4400" b="1" i="0" u="none" strike="noStrike" kern="1200" cap="none" spc="0" normalizeH="0" baseline="0" noProof="0" dirty="0">
                <a:ln>
                  <a:noFill/>
                </a:ln>
                <a:solidFill>
                  <a:srgbClr val="FFFFFF"/>
                </a:solidFill>
                <a:effectLst/>
                <a:uLnTx/>
                <a:uFillTx/>
                <a:latin typeface="黑体" panose="02010609060101010101" charset="-122"/>
                <a:ea typeface="黑体" panose="02010609060101010101" charset="-122"/>
                <a:cs typeface="+mn-cs"/>
              </a:endParaRPr>
            </a:p>
          </p:txBody>
        </p:sp>
        <p:pic>
          <p:nvPicPr>
            <p:cNvPr id="1026"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424070" y="2174650"/>
              <a:ext cx="3392556" cy="2046514"/>
            </a:xfrm>
            <a:prstGeom prst="rect">
              <a:avLst/>
            </a:prstGeom>
            <a:noFill/>
            <a:extLst>
              <a:ext uri="{909E8E84-426E-40DD-AFC4-6F175D3DCCD1}">
                <a14:hiddenFill xmlns:a14="http://schemas.microsoft.com/office/drawing/2010/main">
                  <a:solidFill>
                    <a:srgbClr val="FFFFFF"/>
                  </a:solidFill>
                </a14:hiddenFill>
              </a:ext>
            </a:extLst>
          </p:spPr>
        </p:pic>
      </p:grpSp>
      <p:sp>
        <p:nvSpPr>
          <p:cNvPr id="4" name="圆角矩形 3"/>
          <p:cNvSpPr/>
          <p:nvPr/>
        </p:nvSpPr>
        <p:spPr bwMode="auto">
          <a:xfrm>
            <a:off x="9208008" y="6400800"/>
            <a:ext cx="2359152" cy="279400"/>
          </a:xfrm>
          <a:prstGeom prst="roundRect">
            <a:avLst/>
          </a:prstGeom>
          <a:solidFill>
            <a:srgbClr val="C00000"/>
          </a:solidFill>
          <a:ln>
            <a:noFill/>
          </a:ln>
        </p:spPr>
        <p:txBody>
          <a:bodyPr wrap="none" lIns="86148" tIns="86148" rIns="86148" bIns="86148" rtlCol="0" anchor="ctr"/>
          <a:lstStyle/>
          <a:p>
            <a:pPr algn="ctr"/>
            <a:endParaRPr lang="zh-CN" altLang="en-US" sz="2400" b="1" dirty="0">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2"/>
          <p:cNvSpPr txBox="1"/>
          <p:nvPr/>
        </p:nvSpPr>
        <p:spPr bwMode="auto">
          <a:xfrm>
            <a:off x="410817" y="354140"/>
            <a:ext cx="11395903" cy="461665"/>
          </a:xfrm>
          <a:prstGeom prst="rect">
            <a:avLst/>
          </a:prstGeom>
          <a:noFill/>
          <a:ln w="9525">
            <a:noFill/>
            <a:miter lim="800000"/>
          </a:ln>
        </p:spPr>
        <p:txBody>
          <a:bodyPr vert="horz" wrap="square" lIns="91440" tIns="45720" rIns="91440" bIns="45720" numCol="1" anchor="ctr" anchorCtr="0" compatLnSpc="1">
            <a:spAutoFit/>
          </a:bodyPr>
          <a:lstStyle>
            <a:lvl1pPr algn="just" rtl="0" eaLnBrk="0" fontAlgn="base" hangingPunct="0">
              <a:spcBef>
                <a:spcPct val="0"/>
              </a:spcBef>
              <a:spcAft>
                <a:spcPct val="0"/>
              </a:spcAft>
              <a:defRPr sz="2665" b="1" kern="1200">
                <a:solidFill>
                  <a:schemeClr val="tx2"/>
                </a:solidFill>
                <a:latin typeface="微软雅黑" panose="020B0503020204020204" pitchFamily="34" charset="-122"/>
                <a:ea typeface="微软雅黑" panose="020B0503020204020204" pitchFamily="34" charset="-122"/>
                <a:cs typeface="微软雅黑" panose="020B0503020204020204" pitchFamily="34" charset="-122"/>
              </a:defRPr>
            </a:lvl1pPr>
            <a:lvl2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2pPr>
            <a:lvl3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3pPr>
            <a:lvl4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4pPr>
            <a:lvl5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5pPr>
            <a:lvl6pPr marL="4572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6pPr>
            <a:lvl7pPr marL="9144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7pPr>
            <a:lvl8pPr marL="13716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8pPr>
            <a:lvl9pPr marL="18288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9pPr>
          </a:lstStyle>
          <a:p>
            <a:r>
              <a:rPr lang="en-US" altLang="zh-CN" sz="2400" dirty="0">
                <a:solidFill>
                  <a:schemeClr val="tx1"/>
                </a:solidFill>
              </a:rPr>
              <a:t>5</a:t>
            </a:r>
            <a:r>
              <a:rPr lang="zh-CN" altLang="en-US" sz="2400" dirty="0" smtClean="0">
                <a:solidFill>
                  <a:schemeClr val="tx1"/>
                </a:solidFill>
              </a:rPr>
              <a:t>大保障：组织领导</a:t>
            </a:r>
            <a:r>
              <a:rPr lang="en-US" altLang="zh-CN" sz="2400" dirty="0" smtClean="0">
                <a:solidFill>
                  <a:schemeClr val="tx1"/>
                </a:solidFill>
              </a:rPr>
              <a:t>+</a:t>
            </a:r>
            <a:r>
              <a:rPr lang="zh-CN" altLang="en-US" sz="2400" dirty="0" smtClean="0">
                <a:solidFill>
                  <a:schemeClr val="tx1"/>
                </a:solidFill>
              </a:rPr>
              <a:t>改革氛围</a:t>
            </a:r>
            <a:r>
              <a:rPr lang="en-US" altLang="zh-CN" sz="2400" dirty="0" smtClean="0">
                <a:solidFill>
                  <a:schemeClr val="tx1"/>
                </a:solidFill>
              </a:rPr>
              <a:t>+</a:t>
            </a:r>
            <a:r>
              <a:rPr lang="zh-CN" altLang="en-US" sz="2400" dirty="0" smtClean="0">
                <a:solidFill>
                  <a:schemeClr val="tx1"/>
                </a:solidFill>
              </a:rPr>
              <a:t>战略联动</a:t>
            </a:r>
            <a:r>
              <a:rPr lang="en-US" altLang="zh-CN" sz="2400" dirty="0" smtClean="0">
                <a:solidFill>
                  <a:schemeClr val="tx1"/>
                </a:solidFill>
              </a:rPr>
              <a:t>+</a:t>
            </a:r>
            <a:r>
              <a:rPr lang="zh-CN" altLang="en-US" sz="2400" dirty="0" smtClean="0">
                <a:solidFill>
                  <a:schemeClr val="tx1"/>
                </a:solidFill>
              </a:rPr>
              <a:t>人才支撑</a:t>
            </a:r>
            <a:r>
              <a:rPr lang="en-US" altLang="zh-CN" sz="2400" dirty="0" smtClean="0">
                <a:solidFill>
                  <a:schemeClr val="tx1"/>
                </a:solidFill>
              </a:rPr>
              <a:t>+</a:t>
            </a:r>
            <a:r>
              <a:rPr lang="zh-CN" altLang="en-US" sz="2400" dirty="0" smtClean="0">
                <a:solidFill>
                  <a:schemeClr val="tx1"/>
                </a:solidFill>
              </a:rPr>
              <a:t>品牌引领</a:t>
            </a:r>
            <a:endParaRPr lang="zh-CN" altLang="zh-CN" sz="2400" dirty="0">
              <a:solidFill>
                <a:schemeClr val="tx1"/>
              </a:solidFill>
            </a:endParaRPr>
          </a:p>
        </p:txBody>
      </p:sp>
      <p:graphicFrame>
        <p:nvGraphicFramePr>
          <p:cNvPr id="3" name="图示 2"/>
          <p:cNvGraphicFramePr/>
          <p:nvPr/>
        </p:nvGraphicFramePr>
        <p:xfrm>
          <a:off x="2779776" y="1371600"/>
          <a:ext cx="7297928" cy="4638717"/>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5" name="文本框 4"/>
          <p:cNvSpPr txBox="1"/>
          <p:nvPr/>
        </p:nvSpPr>
        <p:spPr bwMode="auto">
          <a:xfrm>
            <a:off x="5701792" y="3465576"/>
            <a:ext cx="1453896" cy="621792"/>
          </a:xfrm>
          <a:prstGeom prst="rect">
            <a:avLst/>
          </a:prstGeom>
          <a:noFill/>
          <a:ln w="9525">
            <a:noFill/>
            <a:miter lim="800000"/>
          </a:ln>
        </p:spPr>
        <p:txBody>
          <a:bodyPr wrap="square" rtlCol="0">
            <a:noAutofit/>
          </a:bodyPr>
          <a:lstStyle/>
          <a:p>
            <a:pPr algn="ctr">
              <a:lnSpc>
                <a:spcPct val="150000"/>
              </a:lnSpc>
            </a:pPr>
            <a:r>
              <a:rPr lang="zh-CN" altLang="en-US" sz="24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五大保障</a:t>
            </a:r>
            <a:endParaRPr lang="zh-CN" altLang="en-US" sz="24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8" name="文本框 7"/>
          <p:cNvSpPr txBox="1"/>
          <p:nvPr/>
        </p:nvSpPr>
        <p:spPr bwMode="auto">
          <a:xfrm>
            <a:off x="7242048" y="1298448"/>
            <a:ext cx="3374136" cy="832104"/>
          </a:xfrm>
          <a:prstGeom prst="rect">
            <a:avLst/>
          </a:prstGeom>
          <a:noFill/>
          <a:ln w="9525">
            <a:noFill/>
            <a:miter lim="800000"/>
          </a:ln>
        </p:spPr>
        <p:txBody>
          <a:bodyPr wrap="square" rtlCol="0">
            <a:noAutofit/>
          </a:bodyPr>
          <a:lstStyle/>
          <a:p>
            <a:pPr marL="285750" indent="-285750" algn="just">
              <a:lnSpc>
                <a:spcPct val="150000"/>
              </a:lnSpc>
              <a:buFont typeface="Arial" panose="020B0604020202020204" pitchFamily="34" charset="0"/>
              <a:buChar char="•"/>
            </a:pPr>
            <a:r>
              <a:rPr lang="zh-CN" altLang="en-US" sz="16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区政府：</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rPr>
              <a:t>国企改革领导小组</a:t>
            </a:r>
            <a:endParaRPr lang="en-US"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endParaRPr>
          </a:p>
          <a:p>
            <a:pPr marL="285750" indent="-285750" algn="just">
              <a:lnSpc>
                <a:spcPct val="150000"/>
              </a:lnSpc>
              <a:buFont typeface="Arial" panose="020B0604020202020204" pitchFamily="34" charset="0"/>
              <a:buChar char="•"/>
            </a:pPr>
            <a:r>
              <a:rPr lang="zh-CN" altLang="en-US" sz="16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国资委：</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rPr>
              <a:t>改革攻坚推进小组</a:t>
            </a:r>
            <a:endParaRPr lang="en-US"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endParaRPr>
          </a:p>
          <a:p>
            <a:pPr marL="285750" indent="-285750" algn="just">
              <a:lnSpc>
                <a:spcPct val="150000"/>
              </a:lnSpc>
              <a:buFont typeface="Arial" panose="020B0604020202020204" pitchFamily="34" charset="0"/>
              <a:buChar char="•"/>
            </a:pPr>
            <a:r>
              <a:rPr lang="zh-CN" altLang="en-US" sz="16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企业集团</a:t>
            </a:r>
            <a:r>
              <a:rPr lang="zh-CN" altLang="en-US" sz="1600"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rPr>
              <a:t>改革规划实施小组</a:t>
            </a:r>
            <a:endPar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13" name="文本框 12"/>
          <p:cNvSpPr txBox="1"/>
          <p:nvPr/>
        </p:nvSpPr>
        <p:spPr bwMode="auto">
          <a:xfrm>
            <a:off x="760984" y="2944368"/>
            <a:ext cx="3374136" cy="832104"/>
          </a:xfrm>
          <a:prstGeom prst="rect">
            <a:avLst/>
          </a:prstGeom>
          <a:noFill/>
          <a:ln w="9525">
            <a:noFill/>
            <a:miter lim="800000"/>
          </a:ln>
        </p:spPr>
        <p:txBody>
          <a:bodyPr wrap="square" rtlCol="0">
            <a:noAutofit/>
          </a:bodyPr>
          <a:lstStyle/>
          <a:p>
            <a:pPr marL="285750" indent="-285750" algn="just">
              <a:lnSpc>
                <a:spcPct val="150000"/>
              </a:lnSpc>
              <a:buFont typeface="Arial" panose="020B0604020202020204" pitchFamily="34" charset="0"/>
              <a:buChar char="•"/>
            </a:pPr>
            <a:r>
              <a:rPr lang="zh-CN" altLang="en-US" sz="16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改革氛围：</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rPr>
              <a:t>加大典型对外宣传</a:t>
            </a:r>
            <a:endParaRPr lang="en-US"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endParaRPr>
          </a:p>
          <a:p>
            <a:pPr marL="285750" indent="-285750" algn="just">
              <a:lnSpc>
                <a:spcPct val="150000"/>
              </a:lnSpc>
              <a:buFont typeface="Arial" panose="020B0604020202020204" pitchFamily="34" charset="0"/>
              <a:buChar char="•"/>
            </a:pPr>
            <a:r>
              <a:rPr lang="zh-CN" altLang="en-US" sz="16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容错机制</a:t>
            </a:r>
            <a:r>
              <a:rPr lang="zh-CN" altLang="en-US" sz="1600"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rPr>
              <a:t>制定改革容错机制</a:t>
            </a:r>
            <a:endPar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14" name="文本框 13"/>
          <p:cNvSpPr txBox="1"/>
          <p:nvPr/>
        </p:nvSpPr>
        <p:spPr bwMode="auto">
          <a:xfrm>
            <a:off x="8864600" y="2944368"/>
            <a:ext cx="3374136" cy="832104"/>
          </a:xfrm>
          <a:prstGeom prst="rect">
            <a:avLst/>
          </a:prstGeom>
          <a:noFill/>
          <a:ln w="9525">
            <a:noFill/>
            <a:miter lim="800000"/>
          </a:ln>
        </p:spPr>
        <p:txBody>
          <a:bodyPr wrap="square" rtlCol="0">
            <a:noAutofit/>
          </a:bodyPr>
          <a:lstStyle/>
          <a:p>
            <a:pPr marL="285750" indent="-285750" algn="just">
              <a:lnSpc>
                <a:spcPct val="150000"/>
              </a:lnSpc>
              <a:buFont typeface="Arial" panose="020B0604020202020204" pitchFamily="34" charset="0"/>
              <a:buChar char="•"/>
            </a:pPr>
            <a:r>
              <a:rPr lang="zh-CN" altLang="en-US" sz="1600" b="1" dirty="0">
                <a:solidFill>
                  <a:srgbClr val="FF0000"/>
                </a:solidFill>
                <a:latin typeface="微软雅黑" panose="020B0503020204020204" pitchFamily="34" charset="-122"/>
                <a:ea typeface="微软雅黑" panose="020B0503020204020204" pitchFamily="34" charset="-122"/>
                <a:cs typeface="Calibri" panose="020F0502020204030204" pitchFamily="34" charset="0"/>
              </a:rPr>
              <a:t>国</a:t>
            </a:r>
            <a:r>
              <a:rPr lang="zh-CN" altLang="en-US" sz="16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资规划：</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rPr>
              <a:t>区国资十四五规划</a:t>
            </a:r>
            <a:endParaRPr lang="en-US"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endParaRPr>
          </a:p>
          <a:p>
            <a:pPr marL="285750" indent="-285750" algn="just">
              <a:lnSpc>
                <a:spcPct val="150000"/>
              </a:lnSpc>
              <a:buFont typeface="Arial" panose="020B0604020202020204" pitchFamily="34" charset="0"/>
              <a:buChar char="•"/>
            </a:pPr>
            <a:r>
              <a:rPr lang="zh-CN" altLang="en-US" sz="16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国企规划</a:t>
            </a:r>
            <a:r>
              <a:rPr lang="zh-CN" altLang="en-US" sz="1600"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rPr>
              <a:t>国企十四五规划</a:t>
            </a:r>
            <a:endPar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15" name="文本框 14"/>
          <p:cNvSpPr txBox="1"/>
          <p:nvPr/>
        </p:nvSpPr>
        <p:spPr bwMode="auto">
          <a:xfrm>
            <a:off x="916432" y="5072931"/>
            <a:ext cx="3374136" cy="832104"/>
          </a:xfrm>
          <a:prstGeom prst="rect">
            <a:avLst/>
          </a:prstGeom>
          <a:noFill/>
          <a:ln w="9525">
            <a:noFill/>
            <a:miter lim="800000"/>
          </a:ln>
        </p:spPr>
        <p:txBody>
          <a:bodyPr wrap="square" rtlCol="0">
            <a:noAutofit/>
          </a:bodyPr>
          <a:lstStyle/>
          <a:p>
            <a:pPr marL="285750" indent="-285750" algn="just">
              <a:lnSpc>
                <a:spcPct val="150000"/>
              </a:lnSpc>
              <a:buFont typeface="Arial" panose="020B0604020202020204" pitchFamily="34" charset="0"/>
              <a:buChar char="•"/>
            </a:pPr>
            <a:r>
              <a:rPr lang="zh-CN" altLang="en-US" sz="1600" b="1" dirty="0">
                <a:solidFill>
                  <a:srgbClr val="FF0000"/>
                </a:solidFill>
                <a:latin typeface="微软雅黑" panose="020B0503020204020204" pitchFamily="34" charset="-122"/>
                <a:ea typeface="微软雅黑" panose="020B0503020204020204" pitchFamily="34" charset="-122"/>
                <a:cs typeface="Calibri" panose="020F0502020204030204" pitchFamily="34" charset="0"/>
              </a:rPr>
              <a:t>国资委</a:t>
            </a:r>
            <a:r>
              <a:rPr lang="zh-CN" altLang="en-US" sz="16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rPr>
              <a:t>国</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rPr>
              <a:t>资产权代表队伍</a:t>
            </a:r>
            <a:endParaRPr lang="en-US"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endParaRPr>
          </a:p>
          <a:p>
            <a:pPr marL="285750" indent="-285750" algn="just">
              <a:lnSpc>
                <a:spcPct val="150000"/>
              </a:lnSpc>
              <a:buFont typeface="Arial" panose="020B0604020202020204" pitchFamily="34" charset="0"/>
              <a:buChar char="•"/>
            </a:pPr>
            <a:r>
              <a:rPr lang="zh-CN" altLang="en-US" sz="16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企业集团</a:t>
            </a:r>
            <a:r>
              <a:rPr lang="zh-CN" altLang="en-US" sz="1600"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rPr>
              <a:t>业务专业团队</a:t>
            </a:r>
            <a:endPar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16" name="文本框 15"/>
          <p:cNvSpPr txBox="1"/>
          <p:nvPr/>
        </p:nvSpPr>
        <p:spPr bwMode="auto">
          <a:xfrm>
            <a:off x="8390636" y="4969299"/>
            <a:ext cx="3374136" cy="832104"/>
          </a:xfrm>
          <a:prstGeom prst="rect">
            <a:avLst/>
          </a:prstGeom>
          <a:noFill/>
          <a:ln w="9525">
            <a:noFill/>
            <a:miter lim="800000"/>
          </a:ln>
        </p:spPr>
        <p:txBody>
          <a:bodyPr wrap="square" rtlCol="0">
            <a:noAutofit/>
          </a:bodyPr>
          <a:lstStyle/>
          <a:p>
            <a:pPr marL="285750" indent="-285750" algn="just">
              <a:lnSpc>
                <a:spcPct val="150000"/>
              </a:lnSpc>
              <a:buFont typeface="Arial" panose="020B0604020202020204" pitchFamily="34" charset="0"/>
              <a:buChar char="•"/>
            </a:pPr>
            <a:r>
              <a:rPr lang="zh-CN" altLang="en-US" sz="16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品牌塑造：</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rPr>
              <a:t>典型改革案例</a:t>
            </a:r>
            <a:endParaRPr lang="en-US"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endParaRPr>
          </a:p>
          <a:p>
            <a:pPr marL="285750" indent="-285750" algn="just">
              <a:lnSpc>
                <a:spcPct val="150000"/>
              </a:lnSpc>
              <a:buFont typeface="Arial" panose="020B0604020202020204" pitchFamily="34" charset="0"/>
              <a:buChar char="•"/>
            </a:pPr>
            <a:r>
              <a:rPr lang="zh-CN" altLang="en-US" sz="16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品牌战略</a:t>
            </a:r>
            <a:r>
              <a:rPr lang="zh-CN" altLang="en-US" sz="1600"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rPr>
              <a:t>制定品牌战略</a:t>
            </a:r>
            <a:endPar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2"/>
          <p:cNvSpPr txBox="1"/>
          <p:nvPr/>
        </p:nvSpPr>
        <p:spPr bwMode="auto">
          <a:xfrm>
            <a:off x="410817" y="354140"/>
            <a:ext cx="11395903" cy="461665"/>
          </a:xfrm>
          <a:prstGeom prst="rect">
            <a:avLst/>
          </a:prstGeom>
          <a:noFill/>
          <a:ln w="9525">
            <a:noFill/>
            <a:miter lim="800000"/>
          </a:ln>
        </p:spPr>
        <p:txBody>
          <a:bodyPr vert="horz" wrap="square" lIns="91440" tIns="45720" rIns="91440" bIns="45720" numCol="1" anchor="ctr" anchorCtr="0" compatLnSpc="1">
            <a:spAutoFit/>
          </a:bodyPr>
          <a:lstStyle>
            <a:lvl1pPr algn="just" rtl="0" eaLnBrk="0" fontAlgn="base" hangingPunct="0">
              <a:spcBef>
                <a:spcPct val="0"/>
              </a:spcBef>
              <a:spcAft>
                <a:spcPct val="0"/>
              </a:spcAft>
              <a:defRPr sz="2665" b="1" kern="1200">
                <a:solidFill>
                  <a:schemeClr val="tx2"/>
                </a:solidFill>
                <a:latin typeface="微软雅黑" panose="020B0503020204020204" pitchFamily="34" charset="-122"/>
                <a:ea typeface="微软雅黑" panose="020B0503020204020204" pitchFamily="34" charset="-122"/>
                <a:cs typeface="微软雅黑" panose="020B0503020204020204" pitchFamily="34" charset="-122"/>
              </a:defRPr>
            </a:lvl1pPr>
            <a:lvl2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2pPr>
            <a:lvl3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3pPr>
            <a:lvl4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4pPr>
            <a:lvl5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5pPr>
            <a:lvl6pPr marL="4572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6pPr>
            <a:lvl7pPr marL="9144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7pPr>
            <a:lvl8pPr marL="13716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8pPr>
            <a:lvl9pPr marL="18288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9pPr>
          </a:lstStyle>
          <a:p>
            <a:r>
              <a:rPr lang="zh-CN" altLang="en-US" sz="2400" dirty="0">
                <a:solidFill>
                  <a:schemeClr val="tx1"/>
                </a:solidFill>
              </a:rPr>
              <a:t>三、发展目标（</a:t>
            </a:r>
            <a:r>
              <a:rPr lang="en-US" altLang="zh-CN" sz="2400" dirty="0">
                <a:solidFill>
                  <a:schemeClr val="tx1"/>
                </a:solidFill>
              </a:rPr>
              <a:t>1/2</a:t>
            </a:r>
            <a:r>
              <a:rPr lang="zh-CN" altLang="en-US" sz="2400" dirty="0">
                <a:solidFill>
                  <a:schemeClr val="tx1"/>
                </a:solidFill>
              </a:rPr>
              <a:t>）</a:t>
            </a:r>
            <a:endParaRPr lang="zh-CN" altLang="zh-CN" sz="2400" dirty="0">
              <a:solidFill>
                <a:schemeClr val="tx1"/>
              </a:solidFill>
            </a:endParaRPr>
          </a:p>
        </p:txBody>
      </p:sp>
      <p:sp>
        <p:nvSpPr>
          <p:cNvPr id="10" name="AutoShape 2"/>
          <p:cNvSpPr>
            <a:spLocks noChangeArrowheads="1"/>
          </p:cNvSpPr>
          <p:nvPr/>
        </p:nvSpPr>
        <p:spPr bwMode="auto">
          <a:xfrm>
            <a:off x="770965" y="1423947"/>
            <a:ext cx="1783322" cy="1397314"/>
          </a:xfrm>
          <a:prstGeom prst="homePlate">
            <a:avLst>
              <a:gd name="adj" fmla="val 15006"/>
            </a:avLst>
          </a:prstGeom>
          <a:solidFill>
            <a:srgbClr val="C00000"/>
          </a:solidFill>
          <a:ln>
            <a:noFill/>
          </a:ln>
          <a:effectLst>
            <a:outerShdw dist="35921" dir="2700000" algn="ctr" rotWithShape="0">
              <a:schemeClr val="bg2"/>
            </a:outerShdw>
          </a:effectLst>
        </p:spPr>
        <p:txBody>
          <a:bodyPr lIns="108000" tIns="0" rIns="108000" bIns="0" anchor="ctr">
            <a:noAutofit/>
          </a:bodyPr>
          <a:lstStyle>
            <a:lvl1pPr algn="ctr">
              <a:defRPr sz="1600" b="1">
                <a:solidFill>
                  <a:schemeClr val="tx1"/>
                </a:solidFill>
                <a:latin typeface="Arial" panose="020B0604020202020204" pitchFamily="34" charset="0"/>
                <a:ea typeface="宋体" panose="02010600030101010101" pitchFamily="2" charset="-122"/>
              </a:defRPr>
            </a:lvl1pPr>
            <a:lvl2pPr marL="742950" indent="-285750" algn="ctr">
              <a:defRPr sz="1600" b="1">
                <a:solidFill>
                  <a:schemeClr val="tx1"/>
                </a:solidFill>
                <a:latin typeface="Arial" panose="020B0604020202020204" pitchFamily="34" charset="0"/>
                <a:ea typeface="宋体" panose="02010600030101010101" pitchFamily="2" charset="-122"/>
              </a:defRPr>
            </a:lvl2pPr>
            <a:lvl3pPr marL="1143000" indent="-228600" algn="ctr">
              <a:defRPr sz="1600" b="1">
                <a:solidFill>
                  <a:schemeClr val="tx1"/>
                </a:solidFill>
                <a:latin typeface="Arial" panose="020B0604020202020204" pitchFamily="34" charset="0"/>
                <a:ea typeface="宋体" panose="02010600030101010101" pitchFamily="2" charset="-122"/>
              </a:defRPr>
            </a:lvl3pPr>
            <a:lvl4pPr marL="1600200" indent="-228600" algn="ctr">
              <a:defRPr sz="1600" b="1">
                <a:solidFill>
                  <a:schemeClr val="tx1"/>
                </a:solidFill>
                <a:latin typeface="Arial" panose="020B0604020202020204" pitchFamily="34" charset="0"/>
                <a:ea typeface="宋体" panose="02010600030101010101" pitchFamily="2" charset="-122"/>
              </a:defRPr>
            </a:lvl4pPr>
            <a:lvl5pPr marL="2057400" indent="-228600" algn="ctr">
              <a:defRPr sz="1600" b="1">
                <a:solidFill>
                  <a:schemeClr val="tx1"/>
                </a:solidFill>
                <a:latin typeface="Arial" panose="020B0604020202020204" pitchFamily="34" charset="0"/>
                <a:ea typeface="宋体" panose="02010600030101010101" pitchFamily="2" charset="-122"/>
              </a:defRPr>
            </a:lvl5pPr>
            <a:lvl6pPr marL="2514600" indent="-228600" algn="ctr" eaLnBrk="0" fontAlgn="base" hangingPunct="0">
              <a:spcBef>
                <a:spcPct val="0"/>
              </a:spcBef>
              <a:spcAft>
                <a:spcPct val="0"/>
              </a:spcAft>
              <a:defRPr sz="1600" b="1">
                <a:solidFill>
                  <a:schemeClr val="tx1"/>
                </a:solidFill>
                <a:latin typeface="Arial" panose="020B0604020202020204" pitchFamily="34" charset="0"/>
                <a:ea typeface="宋体" panose="02010600030101010101" pitchFamily="2" charset="-122"/>
              </a:defRPr>
            </a:lvl6pPr>
            <a:lvl7pPr marL="2971800" indent="-228600" algn="ctr" eaLnBrk="0" fontAlgn="base" hangingPunct="0">
              <a:spcBef>
                <a:spcPct val="0"/>
              </a:spcBef>
              <a:spcAft>
                <a:spcPct val="0"/>
              </a:spcAft>
              <a:defRPr sz="1600" b="1">
                <a:solidFill>
                  <a:schemeClr val="tx1"/>
                </a:solidFill>
                <a:latin typeface="Arial" panose="020B0604020202020204" pitchFamily="34" charset="0"/>
                <a:ea typeface="宋体" panose="02010600030101010101" pitchFamily="2" charset="-122"/>
              </a:defRPr>
            </a:lvl7pPr>
            <a:lvl8pPr marL="3429000" indent="-228600" algn="ctr" eaLnBrk="0" fontAlgn="base" hangingPunct="0">
              <a:spcBef>
                <a:spcPct val="0"/>
              </a:spcBef>
              <a:spcAft>
                <a:spcPct val="0"/>
              </a:spcAft>
              <a:defRPr sz="1600" b="1">
                <a:solidFill>
                  <a:schemeClr val="tx1"/>
                </a:solidFill>
                <a:latin typeface="Arial" panose="020B0604020202020204" pitchFamily="34" charset="0"/>
                <a:ea typeface="宋体" panose="02010600030101010101" pitchFamily="2" charset="-122"/>
              </a:defRPr>
            </a:lvl8pPr>
            <a:lvl9pPr marL="3886200" indent="-228600" algn="ctr" eaLnBrk="0" fontAlgn="base" hangingPunct="0">
              <a:spcBef>
                <a:spcPct val="0"/>
              </a:spcBef>
              <a:spcAft>
                <a:spcPct val="0"/>
              </a:spcAft>
              <a:defRPr sz="1600" b="1">
                <a:solidFill>
                  <a:schemeClr val="tx1"/>
                </a:solidFill>
                <a:latin typeface="Arial" panose="020B0604020202020204" pitchFamily="34" charset="0"/>
                <a:ea typeface="宋体" panose="02010600030101010101" pitchFamily="2" charset="-122"/>
              </a:defRPr>
            </a:lvl9pPr>
          </a:lstStyle>
          <a:p>
            <a:pPr algn="l" eaLnBrk="1" hangingPunct="1"/>
            <a:r>
              <a:rPr lang="zh-CN" altLang="en-US" sz="1800" dirty="0">
                <a:solidFill>
                  <a:schemeClr val="bg1"/>
                </a:solidFill>
                <a:latin typeface="微软雅黑" panose="020B0503020204020204" pitchFamily="34" charset="-122"/>
                <a:ea typeface="微软雅黑" panose="020B0503020204020204" pitchFamily="34" charset="-122"/>
              </a:rPr>
              <a:t>形成规模壮大、效益提升的国资经营质量</a:t>
            </a:r>
            <a:endParaRPr lang="en-US" altLang="zh-CN" sz="1800" dirty="0">
              <a:solidFill>
                <a:schemeClr val="bg1"/>
              </a:solidFill>
              <a:latin typeface="微软雅黑" panose="020B0503020204020204" pitchFamily="34" charset="-122"/>
              <a:ea typeface="微软雅黑" panose="020B0503020204020204" pitchFamily="34" charset="-122"/>
            </a:endParaRPr>
          </a:p>
        </p:txBody>
      </p:sp>
      <p:sp>
        <p:nvSpPr>
          <p:cNvPr id="11" name="Freeform 4"/>
          <p:cNvSpPr/>
          <p:nvPr/>
        </p:nvSpPr>
        <p:spPr bwMode="auto">
          <a:xfrm>
            <a:off x="2493962" y="1423947"/>
            <a:ext cx="8927073" cy="1397314"/>
          </a:xfrm>
          <a:custGeom>
            <a:avLst/>
            <a:gdLst>
              <a:gd name="T0" fmla="*/ 7204075 w 4538"/>
              <a:gd name="T1" fmla="*/ 0 h 1080"/>
              <a:gd name="T2" fmla="*/ 0 w 4538"/>
              <a:gd name="T3" fmla="*/ 0 h 1080"/>
              <a:gd name="T4" fmla="*/ 166688 w 4538"/>
              <a:gd name="T5" fmla="*/ 551883 h 1080"/>
              <a:gd name="T6" fmla="*/ 0 w 4538"/>
              <a:gd name="T7" fmla="*/ 1101725 h 1080"/>
              <a:gd name="T8" fmla="*/ 7204075 w 4538"/>
              <a:gd name="T9" fmla="*/ 1101725 h 1080"/>
              <a:gd name="T10" fmla="*/ 7204075 w 4538"/>
              <a:gd name="T11" fmla="*/ 0 h 108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538" h="1080">
                <a:moveTo>
                  <a:pt x="4538" y="0"/>
                </a:moveTo>
                <a:lnTo>
                  <a:pt x="0" y="0"/>
                </a:lnTo>
                <a:lnTo>
                  <a:pt x="105" y="541"/>
                </a:lnTo>
                <a:lnTo>
                  <a:pt x="0" y="1080"/>
                </a:lnTo>
                <a:lnTo>
                  <a:pt x="4538" y="1080"/>
                </a:lnTo>
                <a:lnTo>
                  <a:pt x="4538" y="0"/>
                </a:lnTo>
              </a:path>
            </a:pathLst>
          </a:custGeom>
          <a:noFill/>
          <a:ln w="6350" cmpd="sng">
            <a:solidFill>
              <a:srgbClr val="000000"/>
            </a:solidFill>
            <a:prstDash val="solid"/>
            <a:round/>
          </a:ln>
          <a:extLst>
            <a:ext uri="{909E8E84-426E-40DD-AFC4-6F175D3DCCD1}">
              <a14:hiddenFill xmlns:a14="http://schemas.microsoft.com/office/drawing/2010/main">
                <a:solidFill>
                  <a:schemeClr val="bg1"/>
                </a:solidFill>
              </a14:hiddenFill>
            </a:ext>
          </a:extLst>
        </p:spPr>
        <p:txBody>
          <a:bodyPr lIns="288000" anchor="ctr">
            <a:noAutofit/>
          </a:bodyPr>
          <a:lstStyle/>
          <a:p>
            <a:pPr>
              <a:lnSpc>
                <a:spcPct val="120000"/>
              </a:lnSpc>
            </a:pPr>
            <a:r>
              <a:rPr lang="zh-CN" altLang="en-US" sz="1500" b="1" dirty="0">
                <a:latin typeface="微软雅黑" panose="020B0503020204020204" pitchFamily="34" charset="-122"/>
                <a:ea typeface="微软雅黑" panose="020B0503020204020204" pitchFamily="34" charset="-122"/>
              </a:rPr>
              <a:t>到</a:t>
            </a:r>
            <a:r>
              <a:rPr lang="en-US" altLang="zh-CN" sz="1500" b="1" dirty="0">
                <a:latin typeface="微软雅黑" panose="020B0503020204020204" pitchFamily="34" charset="-122"/>
                <a:ea typeface="微软雅黑" panose="020B0503020204020204" pitchFamily="34" charset="-122"/>
              </a:rPr>
              <a:t>2025</a:t>
            </a:r>
            <a:r>
              <a:rPr lang="zh-CN" altLang="en-US" sz="1500" b="1" dirty="0">
                <a:latin typeface="微软雅黑" panose="020B0503020204020204" pitchFamily="34" charset="-122"/>
                <a:ea typeface="微软雅黑" panose="020B0503020204020204" pitchFamily="34" charset="-122"/>
              </a:rPr>
              <a:t>年</a:t>
            </a:r>
            <a:endParaRPr lang="en-US" altLang="zh-CN" sz="1500" b="1" dirty="0">
              <a:latin typeface="微软雅黑" panose="020B0503020204020204" pitchFamily="34" charset="-122"/>
              <a:ea typeface="微软雅黑" panose="020B0503020204020204" pitchFamily="34" charset="-122"/>
            </a:endParaRPr>
          </a:p>
          <a:p>
            <a:pPr marL="285750" indent="-285750">
              <a:lnSpc>
                <a:spcPct val="120000"/>
              </a:lnSpc>
              <a:buFont typeface="Arial" panose="020B0604020202020204" pitchFamily="34" charset="0"/>
              <a:buChar char="•"/>
            </a:pPr>
            <a:r>
              <a:rPr lang="zh-CN" altLang="en-US" sz="1500" dirty="0">
                <a:latin typeface="微软雅黑" panose="020B0503020204020204" pitchFamily="34" charset="-122"/>
                <a:ea typeface="微软雅黑" panose="020B0503020204020204" pitchFamily="34" charset="-122"/>
              </a:rPr>
              <a:t>国有资产总额、国有资产总量、国有企业主营业务收入及税收贡献稳步上升，国有资产保值增值。</a:t>
            </a:r>
            <a:endParaRPr lang="en-US" altLang="zh-CN" sz="1500" dirty="0">
              <a:latin typeface="微软雅黑" panose="020B0503020204020204" pitchFamily="34" charset="-122"/>
              <a:ea typeface="微软雅黑" panose="020B0503020204020204" pitchFamily="34" charset="-122"/>
            </a:endParaRPr>
          </a:p>
          <a:p>
            <a:pPr marL="285750" indent="-285750">
              <a:lnSpc>
                <a:spcPct val="120000"/>
              </a:lnSpc>
              <a:buFont typeface="Arial" panose="020B0604020202020204" pitchFamily="34" charset="0"/>
              <a:buChar char="•"/>
            </a:pPr>
            <a:r>
              <a:rPr lang="zh-CN" altLang="en-US" sz="1500" dirty="0">
                <a:latin typeface="微软雅黑" panose="020B0503020204020204" pitchFamily="34" charset="-122"/>
                <a:ea typeface="微软雅黑" panose="020B0503020204020204" pitchFamily="34" charset="-122"/>
              </a:rPr>
              <a:t>国有资产总量的年均复合增长率达到</a:t>
            </a:r>
            <a:r>
              <a:rPr lang="en-US" altLang="zh-CN" sz="1500" dirty="0">
                <a:latin typeface="微软雅黑" panose="020B0503020204020204" pitchFamily="34" charset="-122"/>
                <a:ea typeface="微软雅黑" panose="020B0503020204020204" pitchFamily="34" charset="-122"/>
              </a:rPr>
              <a:t>3%</a:t>
            </a:r>
            <a:r>
              <a:rPr lang="zh-CN" altLang="en-US" sz="1500" dirty="0">
                <a:latin typeface="微软雅黑" panose="020B0503020204020204" pitchFamily="34" charset="-122"/>
                <a:ea typeface="微软雅黑" panose="020B0503020204020204" pitchFamily="34" charset="-122"/>
              </a:rPr>
              <a:t>左右；</a:t>
            </a:r>
            <a:endParaRPr lang="en-US" altLang="zh-CN" sz="1500" dirty="0">
              <a:latin typeface="微软雅黑" panose="020B0503020204020204" pitchFamily="34" charset="-122"/>
              <a:ea typeface="微软雅黑" panose="020B0503020204020204" pitchFamily="34" charset="-122"/>
            </a:endParaRPr>
          </a:p>
          <a:p>
            <a:pPr marL="285750" indent="-285750">
              <a:lnSpc>
                <a:spcPct val="120000"/>
              </a:lnSpc>
              <a:buFont typeface="Arial" panose="020B0604020202020204" pitchFamily="34" charset="0"/>
              <a:buChar char="•"/>
            </a:pPr>
            <a:r>
              <a:rPr lang="zh-CN" altLang="en-US" sz="1500" dirty="0">
                <a:latin typeface="微软雅黑" panose="020B0503020204020204" pitchFamily="34" charset="-122"/>
                <a:ea typeface="微软雅黑" panose="020B0503020204020204" pitchFamily="34" charset="-122"/>
              </a:rPr>
              <a:t>区管竞争类企业的净资产收益率要处于兄弟区同行业领先水平。</a:t>
            </a:r>
            <a:endParaRPr lang="zh-CN" altLang="en-US" sz="1500" dirty="0">
              <a:latin typeface="微软雅黑" panose="020B0503020204020204" pitchFamily="34" charset="-122"/>
              <a:ea typeface="微软雅黑" panose="020B0503020204020204" pitchFamily="34" charset="-122"/>
            </a:endParaRPr>
          </a:p>
        </p:txBody>
      </p:sp>
      <p:sp>
        <p:nvSpPr>
          <p:cNvPr id="12" name="AutoShape 6"/>
          <p:cNvSpPr>
            <a:spLocks noChangeArrowheads="1"/>
          </p:cNvSpPr>
          <p:nvPr/>
        </p:nvSpPr>
        <p:spPr bwMode="auto">
          <a:xfrm>
            <a:off x="770965" y="3021559"/>
            <a:ext cx="1783322" cy="1397314"/>
          </a:xfrm>
          <a:prstGeom prst="homePlate">
            <a:avLst>
              <a:gd name="adj" fmla="val 15006"/>
            </a:avLst>
          </a:prstGeom>
          <a:solidFill>
            <a:srgbClr val="FFC000"/>
          </a:solidFill>
          <a:ln>
            <a:noFill/>
          </a:ln>
          <a:effectLst>
            <a:outerShdw dist="35921" dir="2700000" algn="ctr" rotWithShape="0">
              <a:schemeClr val="bg2"/>
            </a:outerShdw>
          </a:effectLst>
        </p:spPr>
        <p:txBody>
          <a:bodyPr lIns="108000" tIns="0" rIns="108000" bIns="0" anchor="ctr">
            <a:noAutofit/>
          </a:bodyPr>
          <a:lstStyle>
            <a:lvl1pPr algn="ctr">
              <a:defRPr sz="1600" b="1">
                <a:solidFill>
                  <a:schemeClr val="tx1"/>
                </a:solidFill>
                <a:latin typeface="Arial" panose="020B0604020202020204" pitchFamily="34" charset="0"/>
                <a:ea typeface="宋体" panose="02010600030101010101" pitchFamily="2" charset="-122"/>
              </a:defRPr>
            </a:lvl1pPr>
            <a:lvl2pPr marL="742950" indent="-285750" algn="ctr">
              <a:defRPr sz="1600" b="1">
                <a:solidFill>
                  <a:schemeClr val="tx1"/>
                </a:solidFill>
                <a:latin typeface="Arial" panose="020B0604020202020204" pitchFamily="34" charset="0"/>
                <a:ea typeface="宋体" panose="02010600030101010101" pitchFamily="2" charset="-122"/>
              </a:defRPr>
            </a:lvl2pPr>
            <a:lvl3pPr marL="1143000" indent="-228600" algn="ctr">
              <a:defRPr sz="1600" b="1">
                <a:solidFill>
                  <a:schemeClr val="tx1"/>
                </a:solidFill>
                <a:latin typeface="Arial" panose="020B0604020202020204" pitchFamily="34" charset="0"/>
                <a:ea typeface="宋体" panose="02010600030101010101" pitchFamily="2" charset="-122"/>
              </a:defRPr>
            </a:lvl3pPr>
            <a:lvl4pPr marL="1600200" indent="-228600" algn="ctr">
              <a:defRPr sz="1600" b="1">
                <a:solidFill>
                  <a:schemeClr val="tx1"/>
                </a:solidFill>
                <a:latin typeface="Arial" panose="020B0604020202020204" pitchFamily="34" charset="0"/>
                <a:ea typeface="宋体" panose="02010600030101010101" pitchFamily="2" charset="-122"/>
              </a:defRPr>
            </a:lvl4pPr>
            <a:lvl5pPr marL="2057400" indent="-228600" algn="ctr">
              <a:defRPr sz="1600" b="1">
                <a:solidFill>
                  <a:schemeClr val="tx1"/>
                </a:solidFill>
                <a:latin typeface="Arial" panose="020B0604020202020204" pitchFamily="34" charset="0"/>
                <a:ea typeface="宋体" panose="02010600030101010101" pitchFamily="2" charset="-122"/>
              </a:defRPr>
            </a:lvl5pPr>
            <a:lvl6pPr marL="2514600" indent="-228600" algn="ctr" eaLnBrk="0" fontAlgn="base" hangingPunct="0">
              <a:spcBef>
                <a:spcPct val="0"/>
              </a:spcBef>
              <a:spcAft>
                <a:spcPct val="0"/>
              </a:spcAft>
              <a:defRPr sz="1600" b="1">
                <a:solidFill>
                  <a:schemeClr val="tx1"/>
                </a:solidFill>
                <a:latin typeface="Arial" panose="020B0604020202020204" pitchFamily="34" charset="0"/>
                <a:ea typeface="宋体" panose="02010600030101010101" pitchFamily="2" charset="-122"/>
              </a:defRPr>
            </a:lvl6pPr>
            <a:lvl7pPr marL="2971800" indent="-228600" algn="ctr" eaLnBrk="0" fontAlgn="base" hangingPunct="0">
              <a:spcBef>
                <a:spcPct val="0"/>
              </a:spcBef>
              <a:spcAft>
                <a:spcPct val="0"/>
              </a:spcAft>
              <a:defRPr sz="1600" b="1">
                <a:solidFill>
                  <a:schemeClr val="tx1"/>
                </a:solidFill>
                <a:latin typeface="Arial" panose="020B0604020202020204" pitchFamily="34" charset="0"/>
                <a:ea typeface="宋体" panose="02010600030101010101" pitchFamily="2" charset="-122"/>
              </a:defRPr>
            </a:lvl7pPr>
            <a:lvl8pPr marL="3429000" indent="-228600" algn="ctr" eaLnBrk="0" fontAlgn="base" hangingPunct="0">
              <a:spcBef>
                <a:spcPct val="0"/>
              </a:spcBef>
              <a:spcAft>
                <a:spcPct val="0"/>
              </a:spcAft>
              <a:defRPr sz="1600" b="1">
                <a:solidFill>
                  <a:schemeClr val="tx1"/>
                </a:solidFill>
                <a:latin typeface="Arial" panose="020B0604020202020204" pitchFamily="34" charset="0"/>
                <a:ea typeface="宋体" panose="02010600030101010101" pitchFamily="2" charset="-122"/>
              </a:defRPr>
            </a:lvl8pPr>
            <a:lvl9pPr marL="3886200" indent="-228600" algn="ctr" eaLnBrk="0" fontAlgn="base" hangingPunct="0">
              <a:spcBef>
                <a:spcPct val="0"/>
              </a:spcBef>
              <a:spcAft>
                <a:spcPct val="0"/>
              </a:spcAft>
              <a:defRPr sz="1600" b="1">
                <a:solidFill>
                  <a:schemeClr val="tx1"/>
                </a:solidFill>
                <a:latin typeface="Arial" panose="020B0604020202020204" pitchFamily="34" charset="0"/>
                <a:ea typeface="宋体" panose="02010600030101010101" pitchFamily="2" charset="-122"/>
              </a:defRPr>
            </a:lvl9pPr>
          </a:lstStyle>
          <a:p>
            <a:pPr algn="l" eaLnBrk="1" hangingPunct="1"/>
            <a:r>
              <a:rPr lang="zh-CN" altLang="en-US" sz="1800" dirty="0">
                <a:solidFill>
                  <a:schemeClr val="bg1"/>
                </a:solidFill>
                <a:latin typeface="微软雅黑" panose="020B0503020204020204" pitchFamily="34" charset="-122"/>
                <a:ea typeface="微软雅黑" panose="020B0503020204020204" pitchFamily="34" charset="-122"/>
              </a:rPr>
              <a:t>形成战略引领、功能彰显的国资布局结构</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3" name="Freeform 8"/>
          <p:cNvSpPr/>
          <p:nvPr/>
        </p:nvSpPr>
        <p:spPr bwMode="auto">
          <a:xfrm>
            <a:off x="2493962" y="3021559"/>
            <a:ext cx="8927073" cy="1397314"/>
          </a:xfrm>
          <a:custGeom>
            <a:avLst/>
            <a:gdLst>
              <a:gd name="T0" fmla="*/ 7204075 w 4538"/>
              <a:gd name="T1" fmla="*/ 0 h 1080"/>
              <a:gd name="T2" fmla="*/ 0 w 4538"/>
              <a:gd name="T3" fmla="*/ 0 h 1080"/>
              <a:gd name="T4" fmla="*/ 166688 w 4538"/>
              <a:gd name="T5" fmla="*/ 551883 h 1080"/>
              <a:gd name="T6" fmla="*/ 0 w 4538"/>
              <a:gd name="T7" fmla="*/ 1101725 h 1080"/>
              <a:gd name="T8" fmla="*/ 7204075 w 4538"/>
              <a:gd name="T9" fmla="*/ 1101725 h 1080"/>
              <a:gd name="T10" fmla="*/ 7204075 w 4538"/>
              <a:gd name="T11" fmla="*/ 0 h 108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538" h="1080">
                <a:moveTo>
                  <a:pt x="4538" y="0"/>
                </a:moveTo>
                <a:lnTo>
                  <a:pt x="0" y="0"/>
                </a:lnTo>
                <a:lnTo>
                  <a:pt x="105" y="541"/>
                </a:lnTo>
                <a:lnTo>
                  <a:pt x="0" y="1080"/>
                </a:lnTo>
                <a:lnTo>
                  <a:pt x="4538" y="1080"/>
                </a:lnTo>
                <a:lnTo>
                  <a:pt x="4538" y="0"/>
                </a:lnTo>
              </a:path>
            </a:pathLst>
          </a:custGeom>
          <a:noFill/>
          <a:ln w="6350" cmpd="sng">
            <a:solidFill>
              <a:srgbClr val="000000"/>
            </a:solidFill>
            <a:prstDash val="solid"/>
            <a:round/>
          </a:ln>
          <a:extLst>
            <a:ext uri="{909E8E84-426E-40DD-AFC4-6F175D3DCCD1}">
              <a14:hiddenFill xmlns:a14="http://schemas.microsoft.com/office/drawing/2010/main">
                <a:solidFill>
                  <a:schemeClr val="bg1"/>
                </a:solidFill>
              </a14:hiddenFill>
            </a:ext>
          </a:extLst>
        </p:spPr>
        <p:txBody>
          <a:bodyPr lIns="288000" anchor="ctr">
            <a:noAutofit/>
          </a:bodyPr>
          <a:lstStyle/>
          <a:p>
            <a:pPr>
              <a:lnSpc>
                <a:spcPct val="120000"/>
              </a:lnSpc>
            </a:pPr>
            <a:r>
              <a:rPr lang="zh-CN" altLang="en-US" sz="1500" b="1" dirty="0">
                <a:latin typeface="微软雅黑" panose="020B0503020204020204" pitchFamily="34" charset="-122"/>
                <a:ea typeface="微软雅黑" panose="020B0503020204020204" pitchFamily="34" charset="-122"/>
              </a:rPr>
              <a:t>到</a:t>
            </a:r>
            <a:r>
              <a:rPr lang="en-US" altLang="zh-CN" sz="1500" b="1" dirty="0">
                <a:latin typeface="微软雅黑" panose="020B0503020204020204" pitchFamily="34" charset="-122"/>
                <a:ea typeface="微软雅黑" panose="020B0503020204020204" pitchFamily="34" charset="-122"/>
              </a:rPr>
              <a:t>2025</a:t>
            </a:r>
            <a:r>
              <a:rPr lang="zh-CN" altLang="en-US" sz="1500" b="1" dirty="0">
                <a:latin typeface="微软雅黑" panose="020B0503020204020204" pitchFamily="34" charset="-122"/>
                <a:ea typeface="微软雅黑" panose="020B0503020204020204" pitchFamily="34" charset="-122"/>
              </a:rPr>
              <a:t>年</a:t>
            </a:r>
            <a:endParaRPr lang="en-US" altLang="zh-CN" sz="1500" b="1" dirty="0">
              <a:latin typeface="微软雅黑" panose="020B0503020204020204" pitchFamily="34" charset="-122"/>
              <a:ea typeface="微软雅黑" panose="020B0503020204020204" pitchFamily="34" charset="-122"/>
            </a:endParaRPr>
          </a:p>
          <a:p>
            <a:pPr marL="285750" indent="-285750">
              <a:lnSpc>
                <a:spcPct val="120000"/>
              </a:lnSpc>
              <a:buFont typeface="Arial" panose="020B0604020202020204" pitchFamily="34" charset="0"/>
              <a:buChar char="•"/>
            </a:pPr>
            <a:r>
              <a:rPr lang="zh-CN" altLang="en-US" sz="1500" dirty="0">
                <a:latin typeface="微软雅黑" panose="020B0503020204020204" pitchFamily="34" charset="-122"/>
                <a:ea typeface="微软雅黑" panose="020B0503020204020204" pitchFamily="34" charset="-122"/>
              </a:rPr>
              <a:t>进一步明晰战略定位与聚焦主业发展；</a:t>
            </a:r>
            <a:endParaRPr lang="en-US" altLang="zh-CN" sz="1500" dirty="0">
              <a:latin typeface="微软雅黑" panose="020B0503020204020204" pitchFamily="34" charset="-122"/>
              <a:ea typeface="微软雅黑" panose="020B0503020204020204" pitchFamily="34" charset="-122"/>
            </a:endParaRPr>
          </a:p>
          <a:p>
            <a:pPr marL="285750" indent="-285750">
              <a:lnSpc>
                <a:spcPct val="120000"/>
              </a:lnSpc>
              <a:buFont typeface="Arial" panose="020B0604020202020204" pitchFamily="34" charset="0"/>
              <a:buChar char="•"/>
            </a:pPr>
            <a:r>
              <a:rPr lang="zh-CN" altLang="en-US" sz="1500" dirty="0">
                <a:latin typeface="微软雅黑" panose="020B0503020204020204" pitchFamily="34" charset="-122"/>
                <a:ea typeface="微软雅黑" panose="020B0503020204020204" pitchFamily="34" charset="-122"/>
              </a:rPr>
              <a:t>推动国资聚焦在服务区域战略、服从区域功能及承担民生保障等领域；</a:t>
            </a:r>
            <a:endParaRPr lang="en-US" altLang="zh-CN" sz="1500" dirty="0">
              <a:latin typeface="微软雅黑" panose="020B0503020204020204" pitchFamily="34" charset="-122"/>
              <a:ea typeface="微软雅黑" panose="020B0503020204020204" pitchFamily="34" charset="-122"/>
            </a:endParaRPr>
          </a:p>
          <a:p>
            <a:pPr marL="285750" indent="-285750">
              <a:lnSpc>
                <a:spcPct val="120000"/>
              </a:lnSpc>
              <a:buFont typeface="Arial" panose="020B0604020202020204" pitchFamily="34" charset="0"/>
              <a:buChar char="•"/>
            </a:pPr>
            <a:r>
              <a:rPr lang="zh-CN" altLang="en-US" sz="1500" dirty="0">
                <a:latin typeface="微软雅黑" panose="020B0503020204020204" pitchFamily="34" charset="-122"/>
                <a:ea typeface="微软雅黑" panose="020B0503020204020204" pitchFamily="34" charset="-122"/>
              </a:rPr>
              <a:t>打造一批管理顺畅的区域运营服务商、一批具有较强行业影响力的民生保障企业集团，形成一批技术领先、品牌知名的“特尖专精”子公司。</a:t>
            </a:r>
            <a:endParaRPr lang="zh-CN" altLang="en-US" sz="1500" dirty="0">
              <a:latin typeface="微软雅黑" panose="020B0503020204020204" pitchFamily="34" charset="-122"/>
              <a:ea typeface="微软雅黑" panose="020B0503020204020204" pitchFamily="34" charset="-122"/>
            </a:endParaRPr>
          </a:p>
        </p:txBody>
      </p:sp>
      <p:sp>
        <p:nvSpPr>
          <p:cNvPr id="14" name="AutoShape 10"/>
          <p:cNvSpPr>
            <a:spLocks noChangeArrowheads="1"/>
          </p:cNvSpPr>
          <p:nvPr/>
        </p:nvSpPr>
        <p:spPr bwMode="auto">
          <a:xfrm>
            <a:off x="770965" y="4619172"/>
            <a:ext cx="1783322" cy="1397314"/>
          </a:xfrm>
          <a:prstGeom prst="homePlate">
            <a:avLst>
              <a:gd name="adj" fmla="val 15006"/>
            </a:avLst>
          </a:prstGeom>
          <a:solidFill>
            <a:srgbClr val="55601C"/>
          </a:solidFill>
          <a:ln>
            <a:noFill/>
          </a:ln>
          <a:effectLst>
            <a:outerShdw dist="35921" dir="2700000" algn="ctr" rotWithShape="0">
              <a:schemeClr val="bg2"/>
            </a:outerShdw>
          </a:effectLst>
        </p:spPr>
        <p:txBody>
          <a:bodyPr lIns="108000" tIns="0" rIns="108000" bIns="0" anchor="ctr">
            <a:noAutofit/>
          </a:bodyPr>
          <a:lstStyle>
            <a:lvl1pPr algn="ctr">
              <a:defRPr sz="1600" b="1">
                <a:solidFill>
                  <a:schemeClr val="tx1"/>
                </a:solidFill>
                <a:latin typeface="Arial" panose="020B0604020202020204" pitchFamily="34" charset="0"/>
                <a:ea typeface="宋体" panose="02010600030101010101" pitchFamily="2" charset="-122"/>
              </a:defRPr>
            </a:lvl1pPr>
            <a:lvl2pPr marL="742950" indent="-285750" algn="ctr">
              <a:defRPr sz="1600" b="1">
                <a:solidFill>
                  <a:schemeClr val="tx1"/>
                </a:solidFill>
                <a:latin typeface="Arial" panose="020B0604020202020204" pitchFamily="34" charset="0"/>
                <a:ea typeface="宋体" panose="02010600030101010101" pitchFamily="2" charset="-122"/>
              </a:defRPr>
            </a:lvl2pPr>
            <a:lvl3pPr marL="1143000" indent="-228600" algn="ctr">
              <a:defRPr sz="1600" b="1">
                <a:solidFill>
                  <a:schemeClr val="tx1"/>
                </a:solidFill>
                <a:latin typeface="Arial" panose="020B0604020202020204" pitchFamily="34" charset="0"/>
                <a:ea typeface="宋体" panose="02010600030101010101" pitchFamily="2" charset="-122"/>
              </a:defRPr>
            </a:lvl3pPr>
            <a:lvl4pPr marL="1600200" indent="-228600" algn="ctr">
              <a:defRPr sz="1600" b="1">
                <a:solidFill>
                  <a:schemeClr val="tx1"/>
                </a:solidFill>
                <a:latin typeface="Arial" panose="020B0604020202020204" pitchFamily="34" charset="0"/>
                <a:ea typeface="宋体" panose="02010600030101010101" pitchFamily="2" charset="-122"/>
              </a:defRPr>
            </a:lvl4pPr>
            <a:lvl5pPr marL="2057400" indent="-228600" algn="ctr">
              <a:defRPr sz="1600" b="1">
                <a:solidFill>
                  <a:schemeClr val="tx1"/>
                </a:solidFill>
                <a:latin typeface="Arial" panose="020B0604020202020204" pitchFamily="34" charset="0"/>
                <a:ea typeface="宋体" panose="02010600030101010101" pitchFamily="2" charset="-122"/>
              </a:defRPr>
            </a:lvl5pPr>
            <a:lvl6pPr marL="2514600" indent="-228600" algn="ctr" eaLnBrk="0" fontAlgn="base" hangingPunct="0">
              <a:spcBef>
                <a:spcPct val="0"/>
              </a:spcBef>
              <a:spcAft>
                <a:spcPct val="0"/>
              </a:spcAft>
              <a:defRPr sz="1600" b="1">
                <a:solidFill>
                  <a:schemeClr val="tx1"/>
                </a:solidFill>
                <a:latin typeface="Arial" panose="020B0604020202020204" pitchFamily="34" charset="0"/>
                <a:ea typeface="宋体" panose="02010600030101010101" pitchFamily="2" charset="-122"/>
              </a:defRPr>
            </a:lvl6pPr>
            <a:lvl7pPr marL="2971800" indent="-228600" algn="ctr" eaLnBrk="0" fontAlgn="base" hangingPunct="0">
              <a:spcBef>
                <a:spcPct val="0"/>
              </a:spcBef>
              <a:spcAft>
                <a:spcPct val="0"/>
              </a:spcAft>
              <a:defRPr sz="1600" b="1">
                <a:solidFill>
                  <a:schemeClr val="tx1"/>
                </a:solidFill>
                <a:latin typeface="Arial" panose="020B0604020202020204" pitchFamily="34" charset="0"/>
                <a:ea typeface="宋体" panose="02010600030101010101" pitchFamily="2" charset="-122"/>
              </a:defRPr>
            </a:lvl7pPr>
            <a:lvl8pPr marL="3429000" indent="-228600" algn="ctr" eaLnBrk="0" fontAlgn="base" hangingPunct="0">
              <a:spcBef>
                <a:spcPct val="0"/>
              </a:spcBef>
              <a:spcAft>
                <a:spcPct val="0"/>
              </a:spcAft>
              <a:defRPr sz="1600" b="1">
                <a:solidFill>
                  <a:schemeClr val="tx1"/>
                </a:solidFill>
                <a:latin typeface="Arial" panose="020B0604020202020204" pitchFamily="34" charset="0"/>
                <a:ea typeface="宋体" panose="02010600030101010101" pitchFamily="2" charset="-122"/>
              </a:defRPr>
            </a:lvl8pPr>
            <a:lvl9pPr marL="3886200" indent="-228600" algn="ctr" eaLnBrk="0" fontAlgn="base" hangingPunct="0">
              <a:spcBef>
                <a:spcPct val="0"/>
              </a:spcBef>
              <a:spcAft>
                <a:spcPct val="0"/>
              </a:spcAft>
              <a:defRPr sz="1600" b="1">
                <a:solidFill>
                  <a:schemeClr val="tx1"/>
                </a:solidFill>
                <a:latin typeface="Arial" panose="020B0604020202020204" pitchFamily="34" charset="0"/>
                <a:ea typeface="宋体" panose="02010600030101010101" pitchFamily="2" charset="-122"/>
              </a:defRPr>
            </a:lvl9pPr>
          </a:lstStyle>
          <a:p>
            <a:pPr algn="l" eaLnBrk="1" hangingPunct="1"/>
            <a:r>
              <a:rPr lang="zh-CN" altLang="en-US" sz="1800" dirty="0">
                <a:solidFill>
                  <a:schemeClr val="bg1"/>
                </a:solidFill>
                <a:latin typeface="微软雅黑" panose="020B0503020204020204" pitchFamily="34" charset="-122"/>
                <a:ea typeface="微软雅黑" panose="020B0503020204020204" pitchFamily="34" charset="-122"/>
              </a:rPr>
              <a:t>形成创新驱动、持续经营的国企发展模式</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5" name="Freeform 12"/>
          <p:cNvSpPr/>
          <p:nvPr/>
        </p:nvSpPr>
        <p:spPr bwMode="auto">
          <a:xfrm>
            <a:off x="2493962" y="4619172"/>
            <a:ext cx="8927073" cy="1397314"/>
          </a:xfrm>
          <a:custGeom>
            <a:avLst/>
            <a:gdLst>
              <a:gd name="T0" fmla="*/ 7204075 w 4538"/>
              <a:gd name="T1" fmla="*/ 0 h 1080"/>
              <a:gd name="T2" fmla="*/ 0 w 4538"/>
              <a:gd name="T3" fmla="*/ 0 h 1080"/>
              <a:gd name="T4" fmla="*/ 166688 w 4538"/>
              <a:gd name="T5" fmla="*/ 551883 h 1080"/>
              <a:gd name="T6" fmla="*/ 0 w 4538"/>
              <a:gd name="T7" fmla="*/ 1101725 h 1080"/>
              <a:gd name="T8" fmla="*/ 7204075 w 4538"/>
              <a:gd name="T9" fmla="*/ 1101725 h 1080"/>
              <a:gd name="T10" fmla="*/ 7204075 w 4538"/>
              <a:gd name="T11" fmla="*/ 0 h 108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538" h="1080">
                <a:moveTo>
                  <a:pt x="4538" y="0"/>
                </a:moveTo>
                <a:lnTo>
                  <a:pt x="0" y="0"/>
                </a:lnTo>
                <a:lnTo>
                  <a:pt x="105" y="541"/>
                </a:lnTo>
                <a:lnTo>
                  <a:pt x="0" y="1080"/>
                </a:lnTo>
                <a:lnTo>
                  <a:pt x="4538" y="1080"/>
                </a:lnTo>
                <a:lnTo>
                  <a:pt x="4538" y="0"/>
                </a:lnTo>
              </a:path>
            </a:pathLst>
          </a:custGeom>
          <a:noFill/>
          <a:ln w="6350" cmpd="sng">
            <a:solidFill>
              <a:srgbClr val="000000"/>
            </a:solidFill>
            <a:prstDash val="solid"/>
            <a:round/>
          </a:ln>
          <a:extLst>
            <a:ext uri="{909E8E84-426E-40DD-AFC4-6F175D3DCCD1}">
              <a14:hiddenFill xmlns:a14="http://schemas.microsoft.com/office/drawing/2010/main">
                <a:solidFill>
                  <a:schemeClr val="bg1"/>
                </a:solidFill>
              </a14:hiddenFill>
            </a:ext>
          </a:extLst>
        </p:spPr>
        <p:txBody>
          <a:bodyPr lIns="288000" anchor="ctr">
            <a:noAutofit/>
          </a:bodyPr>
          <a:lstStyle/>
          <a:p>
            <a:pPr>
              <a:lnSpc>
                <a:spcPct val="120000"/>
              </a:lnSpc>
            </a:pPr>
            <a:r>
              <a:rPr lang="zh-CN" altLang="en-US" sz="1500" b="1" dirty="0">
                <a:latin typeface="微软雅黑" panose="020B0503020204020204" pitchFamily="34" charset="-122"/>
                <a:ea typeface="微软雅黑" panose="020B0503020204020204" pitchFamily="34" charset="-122"/>
              </a:rPr>
              <a:t>到</a:t>
            </a:r>
            <a:r>
              <a:rPr lang="en-US" altLang="zh-CN" sz="1500" b="1" dirty="0">
                <a:latin typeface="微软雅黑" panose="020B0503020204020204" pitchFamily="34" charset="-122"/>
                <a:ea typeface="微软雅黑" panose="020B0503020204020204" pitchFamily="34" charset="-122"/>
              </a:rPr>
              <a:t>2025</a:t>
            </a:r>
            <a:r>
              <a:rPr lang="zh-CN" altLang="en-US" sz="1500" b="1" dirty="0">
                <a:latin typeface="微软雅黑" panose="020B0503020204020204" pitchFamily="34" charset="-122"/>
                <a:ea typeface="微软雅黑" panose="020B0503020204020204" pitchFamily="34" charset="-122"/>
              </a:rPr>
              <a:t>年</a:t>
            </a:r>
            <a:endParaRPr lang="en-US" altLang="zh-CN" sz="1500" b="1" dirty="0">
              <a:latin typeface="微软雅黑" panose="020B0503020204020204" pitchFamily="34" charset="-122"/>
              <a:ea typeface="微软雅黑" panose="020B0503020204020204" pitchFamily="34" charset="-122"/>
            </a:endParaRPr>
          </a:p>
          <a:p>
            <a:pPr marL="285750" indent="-285750">
              <a:lnSpc>
                <a:spcPct val="120000"/>
              </a:lnSpc>
              <a:buFont typeface="Arial" panose="020B0604020202020204" pitchFamily="34" charset="0"/>
              <a:buChar char="•"/>
            </a:pPr>
            <a:r>
              <a:rPr lang="zh-CN" altLang="en-US" sz="1500" dirty="0">
                <a:latin typeface="微软雅黑" panose="020B0503020204020204" pitchFamily="34" charset="-122"/>
                <a:ea typeface="微软雅黑" panose="020B0503020204020204" pitchFamily="34" charset="-122"/>
              </a:rPr>
              <a:t>区管国企围绕发展主业在新技术、新理念引进，新模式探索及应用方面取得明显成效；</a:t>
            </a:r>
            <a:endParaRPr lang="en-US" altLang="zh-CN" sz="1500" dirty="0">
              <a:latin typeface="微软雅黑" panose="020B0503020204020204" pitchFamily="34" charset="-122"/>
              <a:ea typeface="微软雅黑" panose="020B0503020204020204" pitchFamily="34" charset="-122"/>
            </a:endParaRPr>
          </a:p>
          <a:p>
            <a:pPr marL="285750" indent="-285750">
              <a:lnSpc>
                <a:spcPct val="120000"/>
              </a:lnSpc>
              <a:buFont typeface="Arial" panose="020B0604020202020204" pitchFamily="34" charset="0"/>
              <a:buChar char="•"/>
            </a:pPr>
            <a:r>
              <a:rPr lang="zh-CN" altLang="en-US" sz="1500" dirty="0">
                <a:latin typeface="微软雅黑" panose="020B0503020204020204" pitchFamily="34" charset="-122"/>
                <a:ea typeface="微软雅黑" panose="020B0503020204020204" pitchFamily="34" charset="-122"/>
              </a:rPr>
              <a:t>上市公司在资本运作、市值管理方面成效显著，国资证券化规模及比例提升</a:t>
            </a:r>
            <a:r>
              <a:rPr lang="en-US" altLang="zh-CN" sz="1500" dirty="0">
                <a:latin typeface="微软雅黑" panose="020B0503020204020204" pitchFamily="34" charset="-122"/>
                <a:ea typeface="微软雅黑" panose="020B0503020204020204" pitchFamily="34" charset="-122"/>
              </a:rPr>
              <a:t>5%</a:t>
            </a:r>
            <a:r>
              <a:rPr lang="zh-CN" altLang="en-US" sz="1500" dirty="0">
                <a:latin typeface="微软雅黑" panose="020B0503020204020204" pitchFamily="34" charset="-122"/>
                <a:ea typeface="微软雅黑" panose="020B0503020204020204" pitchFamily="34" charset="-122"/>
              </a:rPr>
              <a:t>左右。</a:t>
            </a:r>
            <a:endParaRPr lang="zh-CN" altLang="en-US" sz="1500" dirty="0">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2"/>
          <p:cNvSpPr txBox="1"/>
          <p:nvPr/>
        </p:nvSpPr>
        <p:spPr bwMode="auto">
          <a:xfrm>
            <a:off x="410817" y="354140"/>
            <a:ext cx="11395903" cy="461665"/>
          </a:xfrm>
          <a:prstGeom prst="rect">
            <a:avLst/>
          </a:prstGeom>
          <a:noFill/>
          <a:ln w="9525">
            <a:noFill/>
            <a:miter lim="800000"/>
          </a:ln>
        </p:spPr>
        <p:txBody>
          <a:bodyPr vert="horz" wrap="square" lIns="91440" tIns="45720" rIns="91440" bIns="45720" numCol="1" anchor="ctr" anchorCtr="0" compatLnSpc="1">
            <a:spAutoFit/>
          </a:bodyPr>
          <a:lstStyle>
            <a:lvl1pPr algn="just" rtl="0" eaLnBrk="0" fontAlgn="base" hangingPunct="0">
              <a:spcBef>
                <a:spcPct val="0"/>
              </a:spcBef>
              <a:spcAft>
                <a:spcPct val="0"/>
              </a:spcAft>
              <a:defRPr sz="2665" b="1" kern="1200">
                <a:solidFill>
                  <a:schemeClr val="tx2"/>
                </a:solidFill>
                <a:latin typeface="微软雅黑" panose="020B0503020204020204" pitchFamily="34" charset="-122"/>
                <a:ea typeface="微软雅黑" panose="020B0503020204020204" pitchFamily="34" charset="-122"/>
                <a:cs typeface="微软雅黑" panose="020B0503020204020204" pitchFamily="34" charset="-122"/>
              </a:defRPr>
            </a:lvl1pPr>
            <a:lvl2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2pPr>
            <a:lvl3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3pPr>
            <a:lvl4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4pPr>
            <a:lvl5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5pPr>
            <a:lvl6pPr marL="4572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6pPr>
            <a:lvl7pPr marL="9144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7pPr>
            <a:lvl8pPr marL="13716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8pPr>
            <a:lvl9pPr marL="18288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9pPr>
          </a:lstStyle>
          <a:p>
            <a:r>
              <a:rPr lang="zh-CN" altLang="en-US" sz="2400" dirty="0">
                <a:solidFill>
                  <a:schemeClr val="tx1"/>
                </a:solidFill>
              </a:rPr>
              <a:t>三、发展目标（</a:t>
            </a:r>
            <a:r>
              <a:rPr lang="en-US" altLang="zh-CN" sz="2400" dirty="0">
                <a:solidFill>
                  <a:schemeClr val="tx1"/>
                </a:solidFill>
              </a:rPr>
              <a:t>2/2</a:t>
            </a:r>
            <a:r>
              <a:rPr lang="zh-CN" altLang="en-US" sz="2400" dirty="0">
                <a:solidFill>
                  <a:schemeClr val="tx1"/>
                </a:solidFill>
              </a:rPr>
              <a:t>）</a:t>
            </a:r>
            <a:endParaRPr lang="zh-CN" altLang="zh-CN" sz="2400" dirty="0">
              <a:solidFill>
                <a:schemeClr val="tx1"/>
              </a:solidFill>
            </a:endParaRPr>
          </a:p>
        </p:txBody>
      </p:sp>
      <p:sp>
        <p:nvSpPr>
          <p:cNvPr id="10" name="AutoShape 2"/>
          <p:cNvSpPr>
            <a:spLocks noChangeArrowheads="1"/>
          </p:cNvSpPr>
          <p:nvPr/>
        </p:nvSpPr>
        <p:spPr bwMode="auto">
          <a:xfrm>
            <a:off x="770965" y="1423947"/>
            <a:ext cx="1783322" cy="1397314"/>
          </a:xfrm>
          <a:prstGeom prst="homePlate">
            <a:avLst>
              <a:gd name="adj" fmla="val 15006"/>
            </a:avLst>
          </a:prstGeom>
          <a:solidFill>
            <a:srgbClr val="595959"/>
          </a:solidFill>
          <a:ln>
            <a:noFill/>
          </a:ln>
          <a:effectLst>
            <a:outerShdw dist="35921" dir="2700000" algn="ctr" rotWithShape="0">
              <a:schemeClr val="bg2"/>
            </a:outerShdw>
          </a:effectLst>
        </p:spPr>
        <p:txBody>
          <a:bodyPr lIns="108000" tIns="0" rIns="108000" bIns="0" anchor="ctr">
            <a:noAutofit/>
          </a:bodyPr>
          <a:lstStyle>
            <a:lvl1pPr algn="ctr">
              <a:defRPr sz="1600" b="1">
                <a:solidFill>
                  <a:schemeClr val="tx1"/>
                </a:solidFill>
                <a:latin typeface="Arial" panose="020B0604020202020204" pitchFamily="34" charset="0"/>
                <a:ea typeface="宋体" panose="02010600030101010101" pitchFamily="2" charset="-122"/>
              </a:defRPr>
            </a:lvl1pPr>
            <a:lvl2pPr marL="742950" indent="-285750" algn="ctr">
              <a:defRPr sz="1600" b="1">
                <a:solidFill>
                  <a:schemeClr val="tx1"/>
                </a:solidFill>
                <a:latin typeface="Arial" panose="020B0604020202020204" pitchFamily="34" charset="0"/>
                <a:ea typeface="宋体" panose="02010600030101010101" pitchFamily="2" charset="-122"/>
              </a:defRPr>
            </a:lvl2pPr>
            <a:lvl3pPr marL="1143000" indent="-228600" algn="ctr">
              <a:defRPr sz="1600" b="1">
                <a:solidFill>
                  <a:schemeClr val="tx1"/>
                </a:solidFill>
                <a:latin typeface="Arial" panose="020B0604020202020204" pitchFamily="34" charset="0"/>
                <a:ea typeface="宋体" panose="02010600030101010101" pitchFamily="2" charset="-122"/>
              </a:defRPr>
            </a:lvl3pPr>
            <a:lvl4pPr marL="1600200" indent="-228600" algn="ctr">
              <a:defRPr sz="1600" b="1">
                <a:solidFill>
                  <a:schemeClr val="tx1"/>
                </a:solidFill>
                <a:latin typeface="Arial" panose="020B0604020202020204" pitchFamily="34" charset="0"/>
                <a:ea typeface="宋体" panose="02010600030101010101" pitchFamily="2" charset="-122"/>
              </a:defRPr>
            </a:lvl4pPr>
            <a:lvl5pPr marL="2057400" indent="-228600" algn="ctr">
              <a:defRPr sz="1600" b="1">
                <a:solidFill>
                  <a:schemeClr val="tx1"/>
                </a:solidFill>
                <a:latin typeface="Arial" panose="020B0604020202020204" pitchFamily="34" charset="0"/>
                <a:ea typeface="宋体" panose="02010600030101010101" pitchFamily="2" charset="-122"/>
              </a:defRPr>
            </a:lvl5pPr>
            <a:lvl6pPr marL="2514600" indent="-228600" algn="ctr" eaLnBrk="0" fontAlgn="base" hangingPunct="0">
              <a:spcBef>
                <a:spcPct val="0"/>
              </a:spcBef>
              <a:spcAft>
                <a:spcPct val="0"/>
              </a:spcAft>
              <a:defRPr sz="1600" b="1">
                <a:solidFill>
                  <a:schemeClr val="tx1"/>
                </a:solidFill>
                <a:latin typeface="Arial" panose="020B0604020202020204" pitchFamily="34" charset="0"/>
                <a:ea typeface="宋体" panose="02010600030101010101" pitchFamily="2" charset="-122"/>
              </a:defRPr>
            </a:lvl6pPr>
            <a:lvl7pPr marL="2971800" indent="-228600" algn="ctr" eaLnBrk="0" fontAlgn="base" hangingPunct="0">
              <a:spcBef>
                <a:spcPct val="0"/>
              </a:spcBef>
              <a:spcAft>
                <a:spcPct val="0"/>
              </a:spcAft>
              <a:defRPr sz="1600" b="1">
                <a:solidFill>
                  <a:schemeClr val="tx1"/>
                </a:solidFill>
                <a:latin typeface="Arial" panose="020B0604020202020204" pitchFamily="34" charset="0"/>
                <a:ea typeface="宋体" panose="02010600030101010101" pitchFamily="2" charset="-122"/>
              </a:defRPr>
            </a:lvl7pPr>
            <a:lvl8pPr marL="3429000" indent="-228600" algn="ctr" eaLnBrk="0" fontAlgn="base" hangingPunct="0">
              <a:spcBef>
                <a:spcPct val="0"/>
              </a:spcBef>
              <a:spcAft>
                <a:spcPct val="0"/>
              </a:spcAft>
              <a:defRPr sz="1600" b="1">
                <a:solidFill>
                  <a:schemeClr val="tx1"/>
                </a:solidFill>
                <a:latin typeface="Arial" panose="020B0604020202020204" pitchFamily="34" charset="0"/>
                <a:ea typeface="宋体" panose="02010600030101010101" pitchFamily="2" charset="-122"/>
              </a:defRPr>
            </a:lvl8pPr>
            <a:lvl9pPr marL="3886200" indent="-228600" algn="ctr" eaLnBrk="0" fontAlgn="base" hangingPunct="0">
              <a:spcBef>
                <a:spcPct val="0"/>
              </a:spcBef>
              <a:spcAft>
                <a:spcPct val="0"/>
              </a:spcAft>
              <a:defRPr sz="1600" b="1">
                <a:solidFill>
                  <a:schemeClr val="tx1"/>
                </a:solidFill>
                <a:latin typeface="Arial" panose="020B0604020202020204" pitchFamily="34" charset="0"/>
                <a:ea typeface="宋体" panose="02010600030101010101" pitchFamily="2" charset="-122"/>
              </a:defRPr>
            </a:lvl9pPr>
          </a:lstStyle>
          <a:p>
            <a:pPr algn="l" eaLnBrk="1" hangingPunct="1"/>
            <a:r>
              <a:rPr lang="zh-CN" altLang="en-US" sz="1800" dirty="0">
                <a:solidFill>
                  <a:schemeClr val="bg1"/>
                </a:solidFill>
                <a:latin typeface="微软雅黑" panose="020B0503020204020204" pitchFamily="34" charset="-122"/>
                <a:ea typeface="微软雅黑" panose="020B0503020204020204" pitchFamily="34" charset="-122"/>
              </a:rPr>
              <a:t>形成治理均衡、活力释放的国企运营机制</a:t>
            </a:r>
            <a:endParaRPr lang="en-US" altLang="zh-CN" sz="1800" dirty="0">
              <a:solidFill>
                <a:schemeClr val="bg1"/>
              </a:solidFill>
              <a:latin typeface="微软雅黑" panose="020B0503020204020204" pitchFamily="34" charset="-122"/>
              <a:ea typeface="微软雅黑" panose="020B0503020204020204" pitchFamily="34" charset="-122"/>
            </a:endParaRPr>
          </a:p>
        </p:txBody>
      </p:sp>
      <p:sp>
        <p:nvSpPr>
          <p:cNvPr id="11" name="Freeform 4"/>
          <p:cNvSpPr/>
          <p:nvPr/>
        </p:nvSpPr>
        <p:spPr bwMode="auto">
          <a:xfrm>
            <a:off x="2493962" y="1423947"/>
            <a:ext cx="8927073" cy="1397314"/>
          </a:xfrm>
          <a:custGeom>
            <a:avLst/>
            <a:gdLst>
              <a:gd name="T0" fmla="*/ 7204075 w 4538"/>
              <a:gd name="T1" fmla="*/ 0 h 1080"/>
              <a:gd name="T2" fmla="*/ 0 w 4538"/>
              <a:gd name="T3" fmla="*/ 0 h 1080"/>
              <a:gd name="T4" fmla="*/ 166688 w 4538"/>
              <a:gd name="T5" fmla="*/ 551883 h 1080"/>
              <a:gd name="T6" fmla="*/ 0 w 4538"/>
              <a:gd name="T7" fmla="*/ 1101725 h 1080"/>
              <a:gd name="T8" fmla="*/ 7204075 w 4538"/>
              <a:gd name="T9" fmla="*/ 1101725 h 1080"/>
              <a:gd name="T10" fmla="*/ 7204075 w 4538"/>
              <a:gd name="T11" fmla="*/ 0 h 108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538" h="1080">
                <a:moveTo>
                  <a:pt x="4538" y="0"/>
                </a:moveTo>
                <a:lnTo>
                  <a:pt x="0" y="0"/>
                </a:lnTo>
                <a:lnTo>
                  <a:pt x="105" y="541"/>
                </a:lnTo>
                <a:lnTo>
                  <a:pt x="0" y="1080"/>
                </a:lnTo>
                <a:lnTo>
                  <a:pt x="4538" y="1080"/>
                </a:lnTo>
                <a:lnTo>
                  <a:pt x="4538" y="0"/>
                </a:lnTo>
              </a:path>
            </a:pathLst>
          </a:custGeom>
          <a:noFill/>
          <a:ln w="6350" cmpd="sng">
            <a:solidFill>
              <a:srgbClr val="000000"/>
            </a:solidFill>
            <a:prstDash val="solid"/>
            <a:round/>
          </a:ln>
          <a:extLst>
            <a:ext uri="{909E8E84-426E-40DD-AFC4-6F175D3DCCD1}">
              <a14:hiddenFill xmlns:a14="http://schemas.microsoft.com/office/drawing/2010/main">
                <a:solidFill>
                  <a:schemeClr val="bg1"/>
                </a:solidFill>
              </a14:hiddenFill>
            </a:ext>
          </a:extLst>
        </p:spPr>
        <p:txBody>
          <a:bodyPr lIns="288000" anchor="ctr">
            <a:noAutofit/>
          </a:bodyPr>
          <a:lstStyle/>
          <a:p>
            <a:pPr>
              <a:lnSpc>
                <a:spcPct val="120000"/>
              </a:lnSpc>
            </a:pPr>
            <a:r>
              <a:rPr lang="zh-CN" altLang="en-US" sz="1500" b="1" dirty="0">
                <a:latin typeface="微软雅黑" panose="020B0503020204020204" pitchFamily="34" charset="-122"/>
                <a:ea typeface="微软雅黑" panose="020B0503020204020204" pitchFamily="34" charset="-122"/>
              </a:rPr>
              <a:t>到</a:t>
            </a:r>
            <a:r>
              <a:rPr lang="en-US" altLang="zh-CN" sz="1500" b="1" dirty="0">
                <a:latin typeface="微软雅黑" panose="020B0503020204020204" pitchFamily="34" charset="-122"/>
                <a:ea typeface="微软雅黑" panose="020B0503020204020204" pitchFamily="34" charset="-122"/>
              </a:rPr>
              <a:t>2025</a:t>
            </a:r>
            <a:r>
              <a:rPr lang="zh-CN" altLang="en-US" sz="1500" b="1" dirty="0">
                <a:latin typeface="微软雅黑" panose="020B0503020204020204" pitchFamily="34" charset="-122"/>
                <a:ea typeface="微软雅黑" panose="020B0503020204020204" pitchFamily="34" charset="-122"/>
              </a:rPr>
              <a:t>年</a:t>
            </a:r>
            <a:endParaRPr lang="en-US" altLang="zh-CN" sz="1500" b="1" dirty="0">
              <a:latin typeface="微软雅黑" panose="020B0503020204020204" pitchFamily="34" charset="-122"/>
              <a:ea typeface="微软雅黑" panose="020B0503020204020204" pitchFamily="34" charset="-122"/>
            </a:endParaRPr>
          </a:p>
          <a:p>
            <a:pPr marL="285750" indent="-285750">
              <a:lnSpc>
                <a:spcPct val="120000"/>
              </a:lnSpc>
              <a:buFont typeface="Arial" panose="020B0604020202020204" pitchFamily="34" charset="0"/>
              <a:buChar char="•"/>
            </a:pPr>
            <a:r>
              <a:rPr lang="zh-CN" altLang="en-US" sz="1500" dirty="0">
                <a:latin typeface="微软雅黑" panose="020B0503020204020204" pitchFamily="34" charset="-122"/>
                <a:ea typeface="微软雅黑" panose="020B0503020204020204" pitchFamily="34" charset="-122"/>
              </a:rPr>
              <a:t>区管企业内部建立规范的法人治理结构，健全“权责对等、运转协调、有效制衡”的治理机制；</a:t>
            </a:r>
            <a:endParaRPr lang="en-US" altLang="zh-CN" sz="1500" dirty="0">
              <a:latin typeface="微软雅黑" panose="020B0503020204020204" pitchFamily="34" charset="-122"/>
              <a:ea typeface="微软雅黑" panose="020B0503020204020204" pitchFamily="34" charset="-122"/>
            </a:endParaRPr>
          </a:p>
          <a:p>
            <a:pPr marL="285750" indent="-285750">
              <a:lnSpc>
                <a:spcPct val="120000"/>
              </a:lnSpc>
              <a:buFont typeface="Arial" panose="020B0604020202020204" pitchFamily="34" charset="0"/>
              <a:buChar char="•"/>
            </a:pPr>
            <a:r>
              <a:rPr lang="zh-CN" altLang="en-US" sz="1500" dirty="0">
                <a:latin typeface="微软雅黑" panose="020B0503020204020204" pitchFamily="34" charset="-122"/>
                <a:ea typeface="微软雅黑" panose="020B0503020204020204" pitchFamily="34" charset="-122"/>
              </a:rPr>
              <a:t>在部分有条件的二、三级专业化载体公司实施混合所有制改革。</a:t>
            </a:r>
            <a:endParaRPr lang="en-US" altLang="zh-CN" sz="1500" dirty="0">
              <a:latin typeface="微软雅黑" panose="020B0503020204020204" pitchFamily="34" charset="-122"/>
              <a:ea typeface="微软雅黑" panose="020B0503020204020204" pitchFamily="34" charset="-122"/>
            </a:endParaRPr>
          </a:p>
          <a:p>
            <a:pPr marL="285750" indent="-285750">
              <a:lnSpc>
                <a:spcPct val="120000"/>
              </a:lnSpc>
              <a:buFont typeface="Arial" panose="020B0604020202020204" pitchFamily="34" charset="0"/>
              <a:buChar char="•"/>
            </a:pPr>
            <a:r>
              <a:rPr lang="zh-CN" altLang="en-US" sz="1500" dirty="0">
                <a:latin typeface="微软雅黑" panose="020B0503020204020204" pitchFamily="34" charset="-122"/>
                <a:ea typeface="微软雅黑" panose="020B0503020204020204" pitchFamily="34" charset="-122"/>
              </a:rPr>
              <a:t>在市场化程度较高的二、三级载体公司建立长效激励约束机制，基本覆盖企业领导人员、核心骨干群体，企业内部活力动力得到极大激发。</a:t>
            </a:r>
            <a:endParaRPr lang="zh-CN" altLang="en-US" sz="1500" dirty="0">
              <a:latin typeface="微软雅黑" panose="020B0503020204020204" pitchFamily="34" charset="-122"/>
              <a:ea typeface="微软雅黑" panose="020B0503020204020204" pitchFamily="34" charset="-122"/>
            </a:endParaRPr>
          </a:p>
        </p:txBody>
      </p:sp>
      <p:sp>
        <p:nvSpPr>
          <p:cNvPr id="12" name="AutoShape 6"/>
          <p:cNvSpPr>
            <a:spLocks noChangeArrowheads="1"/>
          </p:cNvSpPr>
          <p:nvPr/>
        </p:nvSpPr>
        <p:spPr bwMode="auto">
          <a:xfrm>
            <a:off x="770965" y="3021559"/>
            <a:ext cx="1783322" cy="1397314"/>
          </a:xfrm>
          <a:prstGeom prst="homePlate">
            <a:avLst>
              <a:gd name="adj" fmla="val 15006"/>
            </a:avLst>
          </a:prstGeom>
          <a:solidFill>
            <a:schemeClr val="accent6"/>
          </a:solidFill>
          <a:ln>
            <a:noFill/>
          </a:ln>
          <a:effectLst>
            <a:outerShdw dist="35921" dir="2700000" algn="ctr" rotWithShape="0">
              <a:schemeClr val="bg2"/>
            </a:outerShdw>
          </a:effectLst>
        </p:spPr>
        <p:txBody>
          <a:bodyPr lIns="108000" tIns="0" rIns="108000" bIns="0" anchor="ctr">
            <a:noAutofit/>
          </a:bodyPr>
          <a:lstStyle>
            <a:lvl1pPr algn="ctr">
              <a:defRPr sz="1600" b="1">
                <a:solidFill>
                  <a:schemeClr val="tx1"/>
                </a:solidFill>
                <a:latin typeface="Arial" panose="020B0604020202020204" pitchFamily="34" charset="0"/>
                <a:ea typeface="宋体" panose="02010600030101010101" pitchFamily="2" charset="-122"/>
              </a:defRPr>
            </a:lvl1pPr>
            <a:lvl2pPr marL="742950" indent="-285750" algn="ctr">
              <a:defRPr sz="1600" b="1">
                <a:solidFill>
                  <a:schemeClr val="tx1"/>
                </a:solidFill>
                <a:latin typeface="Arial" panose="020B0604020202020204" pitchFamily="34" charset="0"/>
                <a:ea typeface="宋体" panose="02010600030101010101" pitchFamily="2" charset="-122"/>
              </a:defRPr>
            </a:lvl2pPr>
            <a:lvl3pPr marL="1143000" indent="-228600" algn="ctr">
              <a:defRPr sz="1600" b="1">
                <a:solidFill>
                  <a:schemeClr val="tx1"/>
                </a:solidFill>
                <a:latin typeface="Arial" panose="020B0604020202020204" pitchFamily="34" charset="0"/>
                <a:ea typeface="宋体" panose="02010600030101010101" pitchFamily="2" charset="-122"/>
              </a:defRPr>
            </a:lvl3pPr>
            <a:lvl4pPr marL="1600200" indent="-228600" algn="ctr">
              <a:defRPr sz="1600" b="1">
                <a:solidFill>
                  <a:schemeClr val="tx1"/>
                </a:solidFill>
                <a:latin typeface="Arial" panose="020B0604020202020204" pitchFamily="34" charset="0"/>
                <a:ea typeface="宋体" panose="02010600030101010101" pitchFamily="2" charset="-122"/>
              </a:defRPr>
            </a:lvl4pPr>
            <a:lvl5pPr marL="2057400" indent="-228600" algn="ctr">
              <a:defRPr sz="1600" b="1">
                <a:solidFill>
                  <a:schemeClr val="tx1"/>
                </a:solidFill>
                <a:latin typeface="Arial" panose="020B0604020202020204" pitchFamily="34" charset="0"/>
                <a:ea typeface="宋体" panose="02010600030101010101" pitchFamily="2" charset="-122"/>
              </a:defRPr>
            </a:lvl5pPr>
            <a:lvl6pPr marL="2514600" indent="-228600" algn="ctr" eaLnBrk="0" fontAlgn="base" hangingPunct="0">
              <a:spcBef>
                <a:spcPct val="0"/>
              </a:spcBef>
              <a:spcAft>
                <a:spcPct val="0"/>
              </a:spcAft>
              <a:defRPr sz="1600" b="1">
                <a:solidFill>
                  <a:schemeClr val="tx1"/>
                </a:solidFill>
                <a:latin typeface="Arial" panose="020B0604020202020204" pitchFamily="34" charset="0"/>
                <a:ea typeface="宋体" panose="02010600030101010101" pitchFamily="2" charset="-122"/>
              </a:defRPr>
            </a:lvl6pPr>
            <a:lvl7pPr marL="2971800" indent="-228600" algn="ctr" eaLnBrk="0" fontAlgn="base" hangingPunct="0">
              <a:spcBef>
                <a:spcPct val="0"/>
              </a:spcBef>
              <a:spcAft>
                <a:spcPct val="0"/>
              </a:spcAft>
              <a:defRPr sz="1600" b="1">
                <a:solidFill>
                  <a:schemeClr val="tx1"/>
                </a:solidFill>
                <a:latin typeface="Arial" panose="020B0604020202020204" pitchFamily="34" charset="0"/>
                <a:ea typeface="宋体" panose="02010600030101010101" pitchFamily="2" charset="-122"/>
              </a:defRPr>
            </a:lvl7pPr>
            <a:lvl8pPr marL="3429000" indent="-228600" algn="ctr" eaLnBrk="0" fontAlgn="base" hangingPunct="0">
              <a:spcBef>
                <a:spcPct val="0"/>
              </a:spcBef>
              <a:spcAft>
                <a:spcPct val="0"/>
              </a:spcAft>
              <a:defRPr sz="1600" b="1">
                <a:solidFill>
                  <a:schemeClr val="tx1"/>
                </a:solidFill>
                <a:latin typeface="Arial" panose="020B0604020202020204" pitchFamily="34" charset="0"/>
                <a:ea typeface="宋体" panose="02010600030101010101" pitchFamily="2" charset="-122"/>
              </a:defRPr>
            </a:lvl8pPr>
            <a:lvl9pPr marL="3886200" indent="-228600" algn="ctr" eaLnBrk="0" fontAlgn="base" hangingPunct="0">
              <a:spcBef>
                <a:spcPct val="0"/>
              </a:spcBef>
              <a:spcAft>
                <a:spcPct val="0"/>
              </a:spcAft>
              <a:defRPr sz="1600" b="1">
                <a:solidFill>
                  <a:schemeClr val="tx1"/>
                </a:solidFill>
                <a:latin typeface="Arial" panose="020B0604020202020204" pitchFamily="34" charset="0"/>
                <a:ea typeface="宋体" panose="02010600030101010101" pitchFamily="2" charset="-122"/>
              </a:defRPr>
            </a:lvl9pPr>
          </a:lstStyle>
          <a:p>
            <a:pPr algn="l" eaLnBrk="1" hangingPunct="1"/>
            <a:r>
              <a:rPr lang="zh-CN" altLang="en-US" sz="1800" dirty="0">
                <a:solidFill>
                  <a:schemeClr val="bg1"/>
                </a:solidFill>
                <a:latin typeface="微软雅黑" panose="020B0503020204020204" pitchFamily="34" charset="-122"/>
                <a:ea typeface="微软雅黑" panose="020B0503020204020204" pitchFamily="34" charset="-122"/>
              </a:rPr>
              <a:t>形成权责明晰、运行高效的国资监管体系</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3" name="Freeform 8"/>
          <p:cNvSpPr/>
          <p:nvPr/>
        </p:nvSpPr>
        <p:spPr bwMode="auto">
          <a:xfrm>
            <a:off x="2493962" y="3021559"/>
            <a:ext cx="8927073" cy="1397314"/>
          </a:xfrm>
          <a:custGeom>
            <a:avLst/>
            <a:gdLst>
              <a:gd name="T0" fmla="*/ 7204075 w 4538"/>
              <a:gd name="T1" fmla="*/ 0 h 1080"/>
              <a:gd name="T2" fmla="*/ 0 w 4538"/>
              <a:gd name="T3" fmla="*/ 0 h 1080"/>
              <a:gd name="T4" fmla="*/ 166688 w 4538"/>
              <a:gd name="T5" fmla="*/ 551883 h 1080"/>
              <a:gd name="T6" fmla="*/ 0 w 4538"/>
              <a:gd name="T7" fmla="*/ 1101725 h 1080"/>
              <a:gd name="T8" fmla="*/ 7204075 w 4538"/>
              <a:gd name="T9" fmla="*/ 1101725 h 1080"/>
              <a:gd name="T10" fmla="*/ 7204075 w 4538"/>
              <a:gd name="T11" fmla="*/ 0 h 108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538" h="1080">
                <a:moveTo>
                  <a:pt x="4538" y="0"/>
                </a:moveTo>
                <a:lnTo>
                  <a:pt x="0" y="0"/>
                </a:lnTo>
                <a:lnTo>
                  <a:pt x="105" y="541"/>
                </a:lnTo>
                <a:lnTo>
                  <a:pt x="0" y="1080"/>
                </a:lnTo>
                <a:lnTo>
                  <a:pt x="4538" y="1080"/>
                </a:lnTo>
                <a:lnTo>
                  <a:pt x="4538" y="0"/>
                </a:lnTo>
              </a:path>
            </a:pathLst>
          </a:custGeom>
          <a:noFill/>
          <a:ln w="6350" cmpd="sng">
            <a:solidFill>
              <a:srgbClr val="000000"/>
            </a:solidFill>
            <a:prstDash val="solid"/>
            <a:round/>
          </a:ln>
          <a:extLst>
            <a:ext uri="{909E8E84-426E-40DD-AFC4-6F175D3DCCD1}">
              <a14:hiddenFill xmlns:a14="http://schemas.microsoft.com/office/drawing/2010/main">
                <a:solidFill>
                  <a:schemeClr val="bg1"/>
                </a:solidFill>
              </a14:hiddenFill>
            </a:ext>
          </a:extLst>
        </p:spPr>
        <p:txBody>
          <a:bodyPr lIns="288000" anchor="ctr">
            <a:noAutofit/>
          </a:bodyPr>
          <a:lstStyle/>
          <a:p>
            <a:pPr>
              <a:lnSpc>
                <a:spcPct val="120000"/>
              </a:lnSpc>
            </a:pPr>
            <a:r>
              <a:rPr lang="zh-CN" altLang="en-US" sz="1500" b="1" dirty="0">
                <a:latin typeface="微软雅黑" panose="020B0503020204020204" pitchFamily="34" charset="-122"/>
                <a:ea typeface="微软雅黑" panose="020B0503020204020204" pitchFamily="34" charset="-122"/>
              </a:rPr>
              <a:t>到</a:t>
            </a:r>
            <a:r>
              <a:rPr lang="en-US" altLang="zh-CN" sz="1500" b="1" dirty="0">
                <a:latin typeface="微软雅黑" panose="020B0503020204020204" pitchFamily="34" charset="-122"/>
                <a:ea typeface="微软雅黑" panose="020B0503020204020204" pitchFamily="34" charset="-122"/>
              </a:rPr>
              <a:t>2025</a:t>
            </a:r>
            <a:r>
              <a:rPr lang="zh-CN" altLang="en-US" sz="1500" b="1" dirty="0">
                <a:latin typeface="微软雅黑" panose="020B0503020204020204" pitchFamily="34" charset="-122"/>
                <a:ea typeface="微软雅黑" panose="020B0503020204020204" pitchFamily="34" charset="-122"/>
              </a:rPr>
              <a:t>年</a:t>
            </a:r>
            <a:endParaRPr lang="zh-CN" altLang="en-US" sz="1500" b="1" dirty="0">
              <a:latin typeface="微软雅黑" panose="020B0503020204020204" pitchFamily="34" charset="-122"/>
              <a:ea typeface="微软雅黑" panose="020B0503020204020204" pitchFamily="34" charset="-122"/>
            </a:endParaRPr>
          </a:p>
          <a:p>
            <a:pPr marL="285750" indent="-285750">
              <a:lnSpc>
                <a:spcPct val="120000"/>
              </a:lnSpc>
              <a:buFont typeface="Arial" panose="020B0604020202020204" pitchFamily="34" charset="0"/>
              <a:buChar char="•"/>
            </a:pPr>
            <a:r>
              <a:rPr lang="zh-CN" altLang="en-US" sz="1500" dirty="0">
                <a:latin typeface="微软雅黑" panose="020B0503020204020204" pitchFamily="34" charset="-122"/>
                <a:ea typeface="微软雅黑" panose="020B0503020204020204" pitchFamily="34" charset="-122"/>
              </a:rPr>
              <a:t>国资委的出资人职责更加清晰，履职清单、授权放权清单完善健全，以管资本为主的国资监管体系初步形成；</a:t>
            </a:r>
            <a:endParaRPr lang="en-US" altLang="zh-CN" sz="1500" dirty="0">
              <a:latin typeface="微软雅黑" panose="020B0503020204020204" pitchFamily="34" charset="-122"/>
              <a:ea typeface="微软雅黑" panose="020B0503020204020204" pitchFamily="34" charset="-122"/>
            </a:endParaRPr>
          </a:p>
          <a:p>
            <a:pPr marL="285750" indent="-285750">
              <a:lnSpc>
                <a:spcPct val="120000"/>
              </a:lnSpc>
              <a:buFont typeface="Arial" panose="020B0604020202020204" pitchFamily="34" charset="0"/>
              <a:buChar char="•"/>
            </a:pPr>
            <a:r>
              <a:rPr lang="zh-CN" altLang="en-US" sz="1500" dirty="0">
                <a:latin typeface="微软雅黑" panose="020B0503020204020204" pitchFamily="34" charset="-122"/>
                <a:ea typeface="微软雅黑" panose="020B0503020204020204" pitchFamily="34" charset="-122"/>
              </a:rPr>
              <a:t>国资监管信息化手段全面铺开，内外协同监管架构体系构筑完成，实时监管效率稳步提升。</a:t>
            </a:r>
            <a:endParaRPr lang="zh-CN" altLang="en-US" sz="1500" dirty="0">
              <a:latin typeface="微软雅黑" panose="020B0503020204020204" pitchFamily="34" charset="-122"/>
              <a:ea typeface="微软雅黑" panose="020B0503020204020204" pitchFamily="34" charset="-122"/>
            </a:endParaRPr>
          </a:p>
        </p:txBody>
      </p:sp>
      <p:sp>
        <p:nvSpPr>
          <p:cNvPr id="14" name="AutoShape 10"/>
          <p:cNvSpPr>
            <a:spLocks noChangeArrowheads="1"/>
          </p:cNvSpPr>
          <p:nvPr/>
        </p:nvSpPr>
        <p:spPr bwMode="auto">
          <a:xfrm>
            <a:off x="770965" y="4619172"/>
            <a:ext cx="1783322" cy="1397314"/>
          </a:xfrm>
          <a:prstGeom prst="homePlate">
            <a:avLst>
              <a:gd name="adj" fmla="val 15006"/>
            </a:avLst>
          </a:prstGeom>
          <a:solidFill>
            <a:srgbClr val="C00000"/>
          </a:solidFill>
          <a:ln>
            <a:noFill/>
          </a:ln>
          <a:effectLst>
            <a:outerShdw dist="35921" dir="2700000" algn="ctr" rotWithShape="0">
              <a:schemeClr val="bg2"/>
            </a:outerShdw>
          </a:effectLst>
        </p:spPr>
        <p:txBody>
          <a:bodyPr lIns="108000" tIns="0" rIns="108000" bIns="0" anchor="ctr">
            <a:noAutofit/>
          </a:bodyPr>
          <a:lstStyle>
            <a:lvl1pPr algn="ctr">
              <a:defRPr sz="1600" b="1">
                <a:solidFill>
                  <a:schemeClr val="tx1"/>
                </a:solidFill>
                <a:latin typeface="Arial" panose="020B0604020202020204" pitchFamily="34" charset="0"/>
                <a:ea typeface="宋体" panose="02010600030101010101" pitchFamily="2" charset="-122"/>
              </a:defRPr>
            </a:lvl1pPr>
            <a:lvl2pPr marL="742950" indent="-285750" algn="ctr">
              <a:defRPr sz="1600" b="1">
                <a:solidFill>
                  <a:schemeClr val="tx1"/>
                </a:solidFill>
                <a:latin typeface="Arial" panose="020B0604020202020204" pitchFamily="34" charset="0"/>
                <a:ea typeface="宋体" panose="02010600030101010101" pitchFamily="2" charset="-122"/>
              </a:defRPr>
            </a:lvl2pPr>
            <a:lvl3pPr marL="1143000" indent="-228600" algn="ctr">
              <a:defRPr sz="1600" b="1">
                <a:solidFill>
                  <a:schemeClr val="tx1"/>
                </a:solidFill>
                <a:latin typeface="Arial" panose="020B0604020202020204" pitchFamily="34" charset="0"/>
                <a:ea typeface="宋体" panose="02010600030101010101" pitchFamily="2" charset="-122"/>
              </a:defRPr>
            </a:lvl3pPr>
            <a:lvl4pPr marL="1600200" indent="-228600" algn="ctr">
              <a:defRPr sz="1600" b="1">
                <a:solidFill>
                  <a:schemeClr val="tx1"/>
                </a:solidFill>
                <a:latin typeface="Arial" panose="020B0604020202020204" pitchFamily="34" charset="0"/>
                <a:ea typeface="宋体" panose="02010600030101010101" pitchFamily="2" charset="-122"/>
              </a:defRPr>
            </a:lvl4pPr>
            <a:lvl5pPr marL="2057400" indent="-228600" algn="ctr">
              <a:defRPr sz="1600" b="1">
                <a:solidFill>
                  <a:schemeClr val="tx1"/>
                </a:solidFill>
                <a:latin typeface="Arial" panose="020B0604020202020204" pitchFamily="34" charset="0"/>
                <a:ea typeface="宋体" panose="02010600030101010101" pitchFamily="2" charset="-122"/>
              </a:defRPr>
            </a:lvl5pPr>
            <a:lvl6pPr marL="2514600" indent="-228600" algn="ctr" eaLnBrk="0" fontAlgn="base" hangingPunct="0">
              <a:spcBef>
                <a:spcPct val="0"/>
              </a:spcBef>
              <a:spcAft>
                <a:spcPct val="0"/>
              </a:spcAft>
              <a:defRPr sz="1600" b="1">
                <a:solidFill>
                  <a:schemeClr val="tx1"/>
                </a:solidFill>
                <a:latin typeface="Arial" panose="020B0604020202020204" pitchFamily="34" charset="0"/>
                <a:ea typeface="宋体" panose="02010600030101010101" pitchFamily="2" charset="-122"/>
              </a:defRPr>
            </a:lvl6pPr>
            <a:lvl7pPr marL="2971800" indent="-228600" algn="ctr" eaLnBrk="0" fontAlgn="base" hangingPunct="0">
              <a:spcBef>
                <a:spcPct val="0"/>
              </a:spcBef>
              <a:spcAft>
                <a:spcPct val="0"/>
              </a:spcAft>
              <a:defRPr sz="1600" b="1">
                <a:solidFill>
                  <a:schemeClr val="tx1"/>
                </a:solidFill>
                <a:latin typeface="Arial" panose="020B0604020202020204" pitchFamily="34" charset="0"/>
                <a:ea typeface="宋体" panose="02010600030101010101" pitchFamily="2" charset="-122"/>
              </a:defRPr>
            </a:lvl7pPr>
            <a:lvl8pPr marL="3429000" indent="-228600" algn="ctr" eaLnBrk="0" fontAlgn="base" hangingPunct="0">
              <a:spcBef>
                <a:spcPct val="0"/>
              </a:spcBef>
              <a:spcAft>
                <a:spcPct val="0"/>
              </a:spcAft>
              <a:defRPr sz="1600" b="1">
                <a:solidFill>
                  <a:schemeClr val="tx1"/>
                </a:solidFill>
                <a:latin typeface="Arial" panose="020B0604020202020204" pitchFamily="34" charset="0"/>
                <a:ea typeface="宋体" panose="02010600030101010101" pitchFamily="2" charset="-122"/>
              </a:defRPr>
            </a:lvl8pPr>
            <a:lvl9pPr marL="3886200" indent="-228600" algn="ctr" eaLnBrk="0" fontAlgn="base" hangingPunct="0">
              <a:spcBef>
                <a:spcPct val="0"/>
              </a:spcBef>
              <a:spcAft>
                <a:spcPct val="0"/>
              </a:spcAft>
              <a:defRPr sz="1600" b="1">
                <a:solidFill>
                  <a:schemeClr val="tx1"/>
                </a:solidFill>
                <a:latin typeface="Arial" panose="020B0604020202020204" pitchFamily="34" charset="0"/>
                <a:ea typeface="宋体" panose="02010600030101010101" pitchFamily="2" charset="-122"/>
              </a:defRPr>
            </a:lvl9pPr>
          </a:lstStyle>
          <a:p>
            <a:pPr algn="l" eaLnBrk="1" hangingPunct="1"/>
            <a:r>
              <a:rPr lang="zh-CN" altLang="en-US" sz="1800" dirty="0">
                <a:solidFill>
                  <a:schemeClr val="bg1"/>
                </a:solidFill>
                <a:latin typeface="微软雅黑" panose="020B0503020204020204" pitchFamily="34" charset="-122"/>
                <a:ea typeface="微软雅黑" panose="020B0503020204020204" pitchFamily="34" charset="-122"/>
              </a:rPr>
              <a:t>形成高效融合、领导发挥的党建工作局面</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5" name="Freeform 12"/>
          <p:cNvSpPr/>
          <p:nvPr/>
        </p:nvSpPr>
        <p:spPr bwMode="auto">
          <a:xfrm>
            <a:off x="2493962" y="4619172"/>
            <a:ext cx="8927073" cy="1397314"/>
          </a:xfrm>
          <a:custGeom>
            <a:avLst/>
            <a:gdLst>
              <a:gd name="T0" fmla="*/ 7204075 w 4538"/>
              <a:gd name="T1" fmla="*/ 0 h 1080"/>
              <a:gd name="T2" fmla="*/ 0 w 4538"/>
              <a:gd name="T3" fmla="*/ 0 h 1080"/>
              <a:gd name="T4" fmla="*/ 166688 w 4538"/>
              <a:gd name="T5" fmla="*/ 551883 h 1080"/>
              <a:gd name="T6" fmla="*/ 0 w 4538"/>
              <a:gd name="T7" fmla="*/ 1101725 h 1080"/>
              <a:gd name="T8" fmla="*/ 7204075 w 4538"/>
              <a:gd name="T9" fmla="*/ 1101725 h 1080"/>
              <a:gd name="T10" fmla="*/ 7204075 w 4538"/>
              <a:gd name="T11" fmla="*/ 0 h 108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538" h="1080">
                <a:moveTo>
                  <a:pt x="4538" y="0"/>
                </a:moveTo>
                <a:lnTo>
                  <a:pt x="0" y="0"/>
                </a:lnTo>
                <a:lnTo>
                  <a:pt x="105" y="541"/>
                </a:lnTo>
                <a:lnTo>
                  <a:pt x="0" y="1080"/>
                </a:lnTo>
                <a:lnTo>
                  <a:pt x="4538" y="1080"/>
                </a:lnTo>
                <a:lnTo>
                  <a:pt x="4538" y="0"/>
                </a:lnTo>
              </a:path>
            </a:pathLst>
          </a:custGeom>
          <a:noFill/>
          <a:ln w="6350" cmpd="sng">
            <a:solidFill>
              <a:srgbClr val="000000"/>
            </a:solidFill>
            <a:prstDash val="solid"/>
            <a:round/>
          </a:ln>
          <a:extLst>
            <a:ext uri="{909E8E84-426E-40DD-AFC4-6F175D3DCCD1}">
              <a14:hiddenFill xmlns:a14="http://schemas.microsoft.com/office/drawing/2010/main">
                <a:solidFill>
                  <a:schemeClr val="bg1"/>
                </a:solidFill>
              </a14:hiddenFill>
            </a:ext>
          </a:extLst>
        </p:spPr>
        <p:txBody>
          <a:bodyPr lIns="288000" anchor="ctr">
            <a:noAutofit/>
          </a:bodyPr>
          <a:lstStyle/>
          <a:p>
            <a:pPr>
              <a:lnSpc>
                <a:spcPct val="120000"/>
              </a:lnSpc>
            </a:pPr>
            <a:r>
              <a:rPr lang="zh-CN" altLang="en-US" sz="1500" b="1" dirty="0">
                <a:latin typeface="微软雅黑" panose="020B0503020204020204" pitchFamily="34" charset="-122"/>
                <a:ea typeface="微软雅黑" panose="020B0503020204020204" pitchFamily="34" charset="-122"/>
              </a:rPr>
              <a:t>到</a:t>
            </a:r>
            <a:r>
              <a:rPr lang="en-US" altLang="zh-CN" sz="1500" b="1" dirty="0">
                <a:latin typeface="微软雅黑" panose="020B0503020204020204" pitchFamily="34" charset="-122"/>
                <a:ea typeface="微软雅黑" panose="020B0503020204020204" pitchFamily="34" charset="-122"/>
              </a:rPr>
              <a:t>2025</a:t>
            </a:r>
            <a:r>
              <a:rPr lang="zh-CN" altLang="en-US" sz="1500" b="1" dirty="0">
                <a:latin typeface="微软雅黑" panose="020B0503020204020204" pitchFamily="34" charset="-122"/>
                <a:ea typeface="微软雅黑" panose="020B0503020204020204" pitchFamily="34" charset="-122"/>
              </a:rPr>
              <a:t>年</a:t>
            </a:r>
            <a:endParaRPr lang="en-US" altLang="zh-CN" sz="1500" b="1" dirty="0">
              <a:latin typeface="微软雅黑" panose="020B0503020204020204" pitchFamily="34" charset="-122"/>
              <a:ea typeface="微软雅黑" panose="020B0503020204020204" pitchFamily="34" charset="-122"/>
            </a:endParaRPr>
          </a:p>
          <a:p>
            <a:pPr marL="285750" indent="-285750">
              <a:lnSpc>
                <a:spcPct val="120000"/>
              </a:lnSpc>
              <a:buFont typeface="Arial" panose="020B0604020202020204" pitchFamily="34" charset="0"/>
              <a:buChar char="•"/>
            </a:pPr>
            <a:r>
              <a:rPr lang="zh-CN" altLang="en-US" sz="1500" dirty="0">
                <a:latin typeface="微软雅黑" panose="020B0503020204020204" pitchFamily="34" charset="-122"/>
                <a:ea typeface="微软雅黑" panose="020B0503020204020204" pitchFamily="34" charset="-122"/>
              </a:rPr>
              <a:t>区管国企党的政治思想建设优势彰显，基层组织堡垒作用充分发挥，全面从严治党“四责协同”、合力运行格局健全完善，打造一批具有创造力、凝聚力、战斗力的星级基层党组织</a:t>
            </a:r>
            <a:endParaRPr lang="en-US" altLang="zh-CN" sz="1500" dirty="0">
              <a:latin typeface="微软雅黑" panose="020B0503020204020204" pitchFamily="34" charset="-122"/>
              <a:ea typeface="微软雅黑" panose="020B0503020204020204" pitchFamily="34" charset="-122"/>
            </a:endParaRPr>
          </a:p>
          <a:p>
            <a:pPr marL="285750" indent="-285750">
              <a:lnSpc>
                <a:spcPct val="120000"/>
              </a:lnSpc>
              <a:buFont typeface="Arial" panose="020B0604020202020204" pitchFamily="34" charset="0"/>
              <a:buChar char="•"/>
            </a:pPr>
            <a:r>
              <a:rPr lang="zh-CN" altLang="en-US" sz="1500" dirty="0">
                <a:latin typeface="微软雅黑" panose="020B0503020204020204" pitchFamily="34" charset="-122"/>
                <a:ea typeface="微软雅黑" panose="020B0503020204020204" pitchFamily="34" charset="-122"/>
              </a:rPr>
              <a:t>培养一支对党忠诚、勇于创新、治企有方、兴企有为、清正廉明的高素质党员干部队伍</a:t>
            </a:r>
            <a:endParaRPr lang="en-US" altLang="zh-CN" sz="1500" dirty="0">
              <a:latin typeface="微软雅黑" panose="020B0503020204020204" pitchFamily="34" charset="-122"/>
              <a:ea typeface="微软雅黑" panose="020B0503020204020204" pitchFamily="34" charset="-122"/>
            </a:endParaRPr>
          </a:p>
          <a:p>
            <a:pPr marL="285750" indent="-285750">
              <a:lnSpc>
                <a:spcPct val="120000"/>
              </a:lnSpc>
              <a:buFont typeface="Arial" panose="020B0604020202020204" pitchFamily="34" charset="0"/>
              <a:buChar char="•"/>
            </a:pPr>
            <a:r>
              <a:rPr lang="zh-CN" altLang="en-US" sz="1500" dirty="0">
                <a:latin typeface="微软雅黑" panose="020B0503020204020204" pitchFamily="34" charset="-122"/>
                <a:ea typeface="微软雅黑" panose="020B0503020204020204" pitchFamily="34" charset="-122"/>
              </a:rPr>
              <a:t>创建一批特点鲜明、感召力强的静安国资党建品牌</a:t>
            </a:r>
            <a:endParaRPr lang="zh-CN" altLang="en-US" sz="1500" dirty="0">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3"/>
          <p:cNvSpPr txBox="1">
            <a:spLocks noChangeArrowheads="1"/>
          </p:cNvSpPr>
          <p:nvPr/>
        </p:nvSpPr>
        <p:spPr bwMode="auto">
          <a:xfrm>
            <a:off x="143339" y="1985168"/>
            <a:ext cx="11905323" cy="221191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nchorCtr="1"/>
          <a:lstStyle>
            <a:lvl1pPr eaLnBrk="0" hangingPunct="0">
              <a:defRPr sz="2300">
                <a:solidFill>
                  <a:schemeClr val="tx1"/>
                </a:solidFill>
                <a:latin typeface="Arial" panose="020B0604020202020204" pitchFamily="34" charset="0"/>
                <a:ea typeface="宋体" panose="02010600030101010101" pitchFamily="2" charset="-122"/>
              </a:defRPr>
            </a:lvl1pPr>
            <a:lvl2pPr marL="742950" indent="-285750" eaLnBrk="0" hangingPunct="0">
              <a:defRPr sz="2300">
                <a:solidFill>
                  <a:schemeClr val="tx1"/>
                </a:solidFill>
                <a:latin typeface="Arial" panose="020B0604020202020204" pitchFamily="34" charset="0"/>
                <a:ea typeface="宋体" panose="02010600030101010101" pitchFamily="2" charset="-122"/>
              </a:defRPr>
            </a:lvl2pPr>
            <a:lvl3pPr marL="1143000" indent="-228600" eaLnBrk="0" hangingPunct="0">
              <a:defRPr sz="2300">
                <a:solidFill>
                  <a:schemeClr val="tx1"/>
                </a:solidFill>
                <a:latin typeface="Arial" panose="020B0604020202020204" pitchFamily="34" charset="0"/>
                <a:ea typeface="宋体" panose="02010600030101010101" pitchFamily="2" charset="-122"/>
              </a:defRPr>
            </a:lvl3pPr>
            <a:lvl4pPr marL="1600200" indent="-228600" eaLnBrk="0" hangingPunct="0">
              <a:defRPr sz="2300">
                <a:solidFill>
                  <a:schemeClr val="tx1"/>
                </a:solidFill>
                <a:latin typeface="Arial" panose="020B0604020202020204" pitchFamily="34" charset="0"/>
                <a:ea typeface="宋体" panose="02010600030101010101" pitchFamily="2" charset="-122"/>
              </a:defRPr>
            </a:lvl4pPr>
            <a:lvl5pPr eaLnBrk="0" hangingPunct="0">
              <a:defRPr sz="23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3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3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3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300">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defRPr/>
            </a:pPr>
            <a:r>
              <a:rPr kumimoji="1" lang="zh-CN" altLang="en-US" sz="13800" dirty="0">
                <a:solidFill>
                  <a:srgbClr val="C00000"/>
                </a:solidFill>
                <a:latin typeface="黑体" panose="02010609060101010101" charset="-122"/>
                <a:ea typeface="黑体" panose="02010609060101010101" charset="-122"/>
              </a:rPr>
              <a:t>谢 </a:t>
            </a:r>
            <a:r>
              <a:rPr kumimoji="1" lang="zh-CN" altLang="en-US" sz="13800" dirty="0" smtClean="0">
                <a:solidFill>
                  <a:srgbClr val="C00000"/>
                </a:solidFill>
                <a:latin typeface="黑体" panose="02010609060101010101" charset="-122"/>
                <a:ea typeface="黑体" panose="02010609060101010101" charset="-122"/>
              </a:rPr>
              <a:t>谢</a:t>
            </a:r>
            <a:r>
              <a:rPr kumimoji="1" lang="zh-CN" altLang="en-US" sz="13800" dirty="0">
                <a:solidFill>
                  <a:srgbClr val="C00000"/>
                </a:solidFill>
                <a:latin typeface="黑体" panose="02010609060101010101" charset="-122"/>
                <a:ea typeface="黑体" panose="02010609060101010101" charset="-122"/>
              </a:rPr>
              <a:t>！</a:t>
            </a:r>
            <a:endParaRPr kumimoji="1" lang="en-US" altLang="zh-CN" sz="13800" dirty="0">
              <a:solidFill>
                <a:srgbClr val="C00000"/>
              </a:solidFill>
              <a:latin typeface="黑体" panose="02010609060101010101" charset="-122"/>
              <a:ea typeface="黑体" panose="02010609060101010101" charset="-122"/>
            </a:endParaRPr>
          </a:p>
        </p:txBody>
      </p:sp>
      <p:sp>
        <p:nvSpPr>
          <p:cNvPr id="12" name="流程图: 文档 11"/>
          <p:cNvSpPr/>
          <p:nvPr/>
        </p:nvSpPr>
        <p:spPr bwMode="auto">
          <a:xfrm>
            <a:off x="0" y="2"/>
            <a:ext cx="12192000" cy="1316764"/>
          </a:xfrm>
          <a:prstGeom prst="flowChartDocument">
            <a:avLst/>
          </a:prstGeom>
          <a:solidFill>
            <a:schemeClr val="tx1">
              <a:lumMod val="75000"/>
              <a:lumOff val="25000"/>
            </a:schemeClr>
          </a:solidFill>
          <a:ln w="9525" cap="flat" cmpd="sng" algn="ctr">
            <a:solidFill>
              <a:schemeClr val="tx1"/>
            </a:solidFill>
            <a:prstDash val="solid"/>
            <a:round/>
            <a:headEnd type="none" w="med" len="med"/>
            <a:tailEnd type="none" w="med" len="med"/>
          </a:ln>
          <a:effectLst/>
        </p:spPr>
        <p:txBody>
          <a:bodyPr wrap="none" lIns="72563" tIns="37732" rIns="72563" bIns="37732" anchor="ctr"/>
          <a:lstStyle/>
          <a:p>
            <a:pPr>
              <a:defRPr/>
            </a:pPr>
            <a:endParaRPr lang="zh-CN" altLang="en-US" sz="1615">
              <a:solidFill>
                <a:srgbClr val="000000"/>
              </a:solidFill>
              <a:latin typeface="Arial" panose="020B0604020202020204" pitchFamily="34" charset="0"/>
              <a:ea typeface="宋体" panose="02010600030101010101" pitchFamily="2" charset="-122"/>
            </a:endParaRPr>
          </a:p>
        </p:txBody>
      </p:sp>
      <p:sp>
        <p:nvSpPr>
          <p:cNvPr id="43012" name="流程图: 文档 12"/>
          <p:cNvSpPr>
            <a:spLocks noChangeArrowheads="1"/>
          </p:cNvSpPr>
          <p:nvPr/>
        </p:nvSpPr>
        <p:spPr bwMode="auto">
          <a:xfrm rot="10800000">
            <a:off x="0" y="4677138"/>
            <a:ext cx="12192000" cy="2177573"/>
          </a:xfrm>
          <a:prstGeom prst="flowChartDocument">
            <a:avLst/>
          </a:prstGeom>
          <a:solidFill>
            <a:srgbClr val="C00000"/>
          </a:solidFill>
          <a:ln w="9525" algn="ctr">
            <a:solidFill>
              <a:schemeClr val="tx1"/>
            </a:solidFill>
            <a:round/>
          </a:ln>
        </p:spPr>
        <p:txBody>
          <a:bodyPr wrap="none" lIns="72563" tIns="37732" rIns="72563" bIns="37732" anchor="ctr"/>
          <a:lstStyle>
            <a:lvl1pPr eaLnBrk="0" hangingPunct="0">
              <a:defRPr sz="2300">
                <a:solidFill>
                  <a:schemeClr val="tx1"/>
                </a:solidFill>
                <a:latin typeface="Arial" panose="020B0604020202020204" pitchFamily="34" charset="0"/>
                <a:ea typeface="宋体" panose="02010600030101010101" pitchFamily="2" charset="-122"/>
              </a:defRPr>
            </a:lvl1pPr>
            <a:lvl2pPr marL="742950" indent="-285750" eaLnBrk="0" hangingPunct="0">
              <a:defRPr sz="2300">
                <a:solidFill>
                  <a:schemeClr val="tx1"/>
                </a:solidFill>
                <a:latin typeface="Arial" panose="020B0604020202020204" pitchFamily="34" charset="0"/>
                <a:ea typeface="宋体" panose="02010600030101010101" pitchFamily="2" charset="-122"/>
              </a:defRPr>
            </a:lvl2pPr>
            <a:lvl3pPr marL="1143000" indent="-228600" eaLnBrk="0" hangingPunct="0">
              <a:defRPr sz="2300">
                <a:solidFill>
                  <a:schemeClr val="tx1"/>
                </a:solidFill>
                <a:latin typeface="Arial" panose="020B0604020202020204" pitchFamily="34" charset="0"/>
                <a:ea typeface="宋体" panose="02010600030101010101" pitchFamily="2" charset="-122"/>
              </a:defRPr>
            </a:lvl3pPr>
            <a:lvl4pPr marL="1600200" indent="-228600" eaLnBrk="0" hangingPunct="0">
              <a:defRPr sz="2300">
                <a:solidFill>
                  <a:schemeClr val="tx1"/>
                </a:solidFill>
                <a:latin typeface="Arial" panose="020B0604020202020204" pitchFamily="34" charset="0"/>
                <a:ea typeface="宋体" panose="02010600030101010101" pitchFamily="2" charset="-122"/>
              </a:defRPr>
            </a:lvl4pPr>
            <a:lvl5pPr eaLnBrk="0" hangingPunct="0">
              <a:defRPr sz="23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3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3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3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300">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en-US" sz="1615">
              <a:solidFill>
                <a:srgbClr val="000000"/>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split dir="in"/>
      </p:transition>
    </mc:Choice>
    <mc:Fallback>
      <p:transition spd="slow">
        <p:split dir="in"/>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2"/>
          <p:cNvSpPr txBox="1"/>
          <p:nvPr/>
        </p:nvSpPr>
        <p:spPr bwMode="auto">
          <a:xfrm>
            <a:off x="460691" y="300624"/>
            <a:ext cx="11395903" cy="461665"/>
          </a:xfrm>
          <a:prstGeom prst="rect">
            <a:avLst/>
          </a:prstGeom>
          <a:noFill/>
          <a:ln w="9525">
            <a:noFill/>
            <a:miter lim="800000"/>
          </a:ln>
        </p:spPr>
        <p:txBody>
          <a:bodyPr vert="horz" wrap="square" lIns="91440" tIns="45720" rIns="91440" bIns="45720" numCol="1" anchor="ctr" anchorCtr="0" compatLnSpc="1">
            <a:spAutoFit/>
          </a:bodyPr>
          <a:lstStyle>
            <a:lvl1pPr algn="just" rtl="0" eaLnBrk="0" fontAlgn="base" hangingPunct="0">
              <a:spcBef>
                <a:spcPct val="0"/>
              </a:spcBef>
              <a:spcAft>
                <a:spcPct val="0"/>
              </a:spcAft>
              <a:defRPr sz="2665" b="1" kern="1200">
                <a:solidFill>
                  <a:schemeClr val="tx2"/>
                </a:solidFill>
                <a:latin typeface="微软雅黑" panose="020B0503020204020204" pitchFamily="34" charset="-122"/>
                <a:ea typeface="微软雅黑" panose="020B0503020204020204" pitchFamily="34" charset="-122"/>
                <a:cs typeface="微软雅黑" panose="020B0503020204020204" pitchFamily="34" charset="-122"/>
              </a:defRPr>
            </a:lvl1pPr>
            <a:lvl2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2pPr>
            <a:lvl3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3pPr>
            <a:lvl4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4pPr>
            <a:lvl5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5pPr>
            <a:lvl6pPr marL="4572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6pPr>
            <a:lvl7pPr marL="9144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7pPr>
            <a:lvl8pPr marL="13716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8pPr>
            <a:lvl9pPr marL="18288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9pPr>
          </a:lstStyle>
          <a:p>
            <a:r>
              <a:rPr lang="zh-CN" altLang="en-US" sz="2400" dirty="0" smtClean="0">
                <a:solidFill>
                  <a:schemeClr val="tx1"/>
                </a:solidFill>
              </a:rPr>
              <a:t>总体</a:t>
            </a:r>
            <a:r>
              <a:rPr lang="zh-CN" altLang="en-US" sz="2400" dirty="0">
                <a:solidFill>
                  <a:schemeClr val="tx1"/>
                </a:solidFill>
              </a:rPr>
              <a:t>思路：围绕“</a:t>
            </a:r>
            <a:r>
              <a:rPr lang="en-US" altLang="zh-CN" sz="2400" dirty="0">
                <a:solidFill>
                  <a:schemeClr val="tx1"/>
                </a:solidFill>
              </a:rPr>
              <a:t>12345</a:t>
            </a:r>
            <a:r>
              <a:rPr lang="zh-CN" altLang="en-US" sz="2400" dirty="0">
                <a:solidFill>
                  <a:schemeClr val="tx1"/>
                </a:solidFill>
              </a:rPr>
              <a:t>”发展思路全力推进区管国资国企改革有序开展</a:t>
            </a:r>
            <a:endParaRPr lang="zh-CN" altLang="zh-CN" sz="2400" dirty="0">
              <a:solidFill>
                <a:schemeClr val="tx1"/>
              </a:solidFill>
            </a:endParaRPr>
          </a:p>
        </p:txBody>
      </p:sp>
      <p:grpSp>
        <p:nvGrpSpPr>
          <p:cNvPr id="6" name="组合 5"/>
          <p:cNvGrpSpPr/>
          <p:nvPr/>
        </p:nvGrpSpPr>
        <p:grpSpPr>
          <a:xfrm>
            <a:off x="431274" y="1112355"/>
            <a:ext cx="11297913" cy="5189833"/>
            <a:chOff x="431274" y="1112355"/>
            <a:chExt cx="11297913" cy="5189833"/>
          </a:xfrm>
        </p:grpSpPr>
        <p:sp>
          <p:nvSpPr>
            <p:cNvPr id="39" name="矩形 38"/>
            <p:cNvSpPr/>
            <p:nvPr/>
          </p:nvSpPr>
          <p:spPr>
            <a:xfrm>
              <a:off x="793189" y="1355687"/>
              <a:ext cx="10935998" cy="4946501"/>
            </a:xfrm>
            <a:prstGeom prst="rect">
              <a:avLst/>
            </a:pr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400" b="1" i="0" u="none" strike="noStrike" kern="0" cap="none" spc="0" normalizeH="0" baseline="0" noProof="0" dirty="0">
                <a:ln>
                  <a:noFill/>
                </a:ln>
                <a:solidFill>
                  <a:prstClr val="black"/>
                </a:solidFill>
                <a:effectLst/>
                <a:uLnTx/>
                <a:uFillTx/>
                <a:latin typeface="Verdana" panose="020B0604030504040204"/>
                <a:ea typeface="微软雅黑" panose="020B0503020204020204" pitchFamily="34" charset="-122"/>
              </a:endParaRPr>
            </a:p>
          </p:txBody>
        </p:sp>
        <p:sp>
          <p:nvSpPr>
            <p:cNvPr id="40" name="Text Box 52"/>
            <p:cNvSpPr txBox="1">
              <a:spLocks noChangeArrowheads="1"/>
            </p:cNvSpPr>
            <p:nvPr/>
          </p:nvSpPr>
          <p:spPr bwMode="auto">
            <a:xfrm>
              <a:off x="1433537" y="1613087"/>
              <a:ext cx="10266722" cy="377966"/>
            </a:xfrm>
            <a:prstGeom prst="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wrap="square">
              <a:noAutofit/>
            </a:bodyPr>
            <a:lstStyle/>
            <a:p>
              <a:pPr lvl="0" algn="ctr">
                <a:lnSpc>
                  <a:spcPct val="125000"/>
                </a:lnSpc>
                <a:spcBef>
                  <a:spcPct val="50000"/>
                </a:spcBef>
                <a:defRPr/>
              </a:pPr>
              <a:r>
                <a:rPr lang="zh-CN" altLang="en-US" sz="1600" b="1" kern="0" dirty="0">
                  <a:solidFill>
                    <a:sysClr val="windowText" lastClr="000000"/>
                  </a:solidFill>
                  <a:latin typeface="微软雅黑" panose="020B0503020204020204" pitchFamily="34" charset="-122"/>
                  <a:ea typeface="微软雅黑" panose="020B0503020204020204" pitchFamily="34" charset="-122"/>
                </a:rPr>
                <a:t>以充分发挥党对国有企业的领导作用发挥为新时代国有企业改革发展的总体引领主线</a:t>
              </a:r>
              <a:endParaRPr kumimoji="0" lang="zh-CN" altLang="en-US" sz="1600" b="1"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endParaRPr>
            </a:p>
          </p:txBody>
        </p:sp>
        <p:sp>
          <p:nvSpPr>
            <p:cNvPr id="42" name="TextBox 18"/>
            <p:cNvSpPr txBox="1"/>
            <p:nvPr/>
          </p:nvSpPr>
          <p:spPr>
            <a:xfrm>
              <a:off x="1446789" y="2235116"/>
              <a:ext cx="10266722" cy="316910"/>
            </a:xfrm>
            <a:prstGeom prst="rect">
              <a:avLst/>
            </a:prstGeom>
            <a:solidFill>
              <a:schemeClr val="accent3"/>
            </a:solidFill>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noAutofit/>
            </a:bodyPr>
            <a:lstStyle/>
            <a:p>
              <a:pPr lvl="0" algn="ctr"/>
              <a:r>
                <a:rPr lang="zh-CN" altLang="en-US" sz="1600" b="1" kern="0" dirty="0">
                  <a:solidFill>
                    <a:schemeClr val="tx1"/>
                  </a:solidFill>
                  <a:latin typeface="微软雅黑" panose="020B0503020204020204" pitchFamily="34" charset="-122"/>
                  <a:ea typeface="微软雅黑" panose="020B0503020204020204" pitchFamily="34" charset="-122"/>
                </a:rPr>
                <a:t>从区域国资国企发展现状出发，充分借鉴外部先进经验及做法</a:t>
              </a:r>
              <a:endParaRPr kumimoji="0" lang="zh-CN" altLang="en-US" sz="1600" b="1" i="0" u="none" strike="noStrike" kern="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endParaRPr>
            </a:p>
          </p:txBody>
        </p:sp>
        <p:sp>
          <p:nvSpPr>
            <p:cNvPr id="44" name="TextBox 24"/>
            <p:cNvSpPr txBox="1"/>
            <p:nvPr/>
          </p:nvSpPr>
          <p:spPr>
            <a:xfrm>
              <a:off x="1485657" y="1116753"/>
              <a:ext cx="2976234" cy="518636"/>
            </a:xfrm>
            <a:prstGeom prst="downArrowCallout">
              <a:avLst/>
            </a:prstGeom>
            <a:solidFill>
              <a:sysClr val="window" lastClr="FFFFFF"/>
            </a:solidFill>
            <a:ln w="25400" cap="flat" cmpd="sng" algn="ctr">
              <a:solidFill>
                <a:srgbClr val="C0504D"/>
              </a:solidFill>
              <a:prstDash val="solid"/>
            </a:ln>
            <a:effectLst/>
          </p:spPr>
          <p:txBody>
            <a:bodyPr vert="horz" wrap="square" lIns="91440" tIns="45720" rIns="91440" bIns="45720" numCol="1" rtlCol="0" anchor="ctr" anchorCtr="0" compatLnSpc="1">
              <a:spAutoFit/>
            </a:bodyPr>
            <a:lstStyle/>
            <a:p>
              <a:pPr marL="0" marR="0" lvl="0" indent="0" algn="ctr" defTabSz="914400" eaLnBrk="1" fontAlgn="auto" latinLnBrk="0" hangingPunct="1">
                <a:lnSpc>
                  <a:spcPct val="100000"/>
                </a:lnSpc>
                <a:spcBef>
                  <a:spcPct val="0"/>
                </a:spcBef>
                <a:spcAft>
                  <a:spcPts val="0"/>
                </a:spcAft>
                <a:buClrTx/>
                <a:buSzTx/>
                <a:buFontTx/>
                <a:buNone/>
                <a:defRPr/>
              </a:pPr>
              <a:r>
                <a:rPr lang="zh-CN" altLang="en-US" sz="1600" b="1" kern="0" dirty="0">
                  <a:solidFill>
                    <a:prstClr val="black"/>
                  </a:solidFill>
                  <a:latin typeface="微软雅黑" panose="020B0503020204020204" pitchFamily="34" charset="-122"/>
                  <a:ea typeface="微软雅黑" panose="020B0503020204020204" pitchFamily="34" charset="-122"/>
                </a:rPr>
                <a:t>十九大中国经济发展思路</a:t>
              </a:r>
              <a:endParaRPr kumimoji="0" lang="en-US" sz="1600" b="1"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46" name="Down Arrow 48"/>
            <p:cNvSpPr/>
            <p:nvPr/>
          </p:nvSpPr>
          <p:spPr>
            <a:xfrm>
              <a:off x="3155423" y="2567287"/>
              <a:ext cx="1748624" cy="331135"/>
            </a:xfrm>
            <a:prstGeom prst="downArrow">
              <a:avLst/>
            </a:prstGeom>
            <a:gradFill rotWithShape="1">
              <a:gsLst>
                <a:gs pos="0">
                  <a:srgbClr val="8064A2">
                    <a:tint val="50000"/>
                    <a:satMod val="300000"/>
                  </a:srgbClr>
                </a:gs>
                <a:gs pos="35000">
                  <a:srgbClr val="8064A2">
                    <a:tint val="37000"/>
                    <a:satMod val="300000"/>
                  </a:srgbClr>
                </a:gs>
                <a:gs pos="100000">
                  <a:srgbClr val="8064A2">
                    <a:tint val="15000"/>
                    <a:satMod val="350000"/>
                  </a:srgbClr>
                </a:gs>
              </a:gsLst>
              <a:lin ang="16200000" scaled="1"/>
            </a:gradFill>
            <a:ln w="9525" cap="flat" cmpd="sng" algn="ctr">
              <a:solidFill>
                <a:srgbClr val="8064A2">
                  <a:shade val="95000"/>
                  <a:satMod val="105000"/>
                </a:srgbClr>
              </a:solidFill>
              <a:prstDash val="solid"/>
              <a:headEnd type="none" w="med" len="med"/>
              <a:tailEnd type="none" w="med" len="me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black"/>
                </a:solidFill>
                <a:effectLst/>
                <a:uLnTx/>
                <a:uFillTx/>
                <a:latin typeface="Verdana" panose="020B0604030504040204"/>
              </a:endParaRPr>
            </a:p>
          </p:txBody>
        </p:sp>
        <p:sp>
          <p:nvSpPr>
            <p:cNvPr id="48" name="矩形 47"/>
            <p:cNvSpPr/>
            <p:nvPr/>
          </p:nvSpPr>
          <p:spPr bwMode="invGray">
            <a:xfrm>
              <a:off x="431274" y="1129554"/>
              <a:ext cx="712072" cy="893042"/>
            </a:xfrm>
            <a:prstGeom prst="rect">
              <a:avLst/>
            </a:prstGeom>
            <a:solidFill>
              <a:sysClr val="window" lastClr="FFFFFF"/>
            </a:solidFill>
            <a:ln w="9525">
              <a:solidFill>
                <a:sysClr val="windowText" lastClr="000000"/>
              </a:solidFill>
              <a:miter lim="800000"/>
            </a:ln>
          </p:spPr>
          <p:txBody>
            <a:bodyPr vert="eaVert" lIns="0" rIns="0" rtlCol="0" anchor="ctr"/>
            <a:lstStyle/>
            <a:p>
              <a:pPr marR="0" lvl="0" indent="0" algn="ctr" defTabSz="895350" fontAlgn="auto">
                <a:lnSpc>
                  <a:spcPct val="125000"/>
                </a:lnSpc>
                <a:spcBef>
                  <a:spcPts val="0"/>
                </a:spcBef>
                <a:spcAft>
                  <a:spcPts val="0"/>
                </a:spcAft>
                <a:buClrTx/>
                <a:buSzTx/>
                <a:buFontTx/>
                <a:buNone/>
                <a:defRPr/>
              </a:pPr>
              <a:r>
                <a:rPr lang="en-US" altLang="zh-CN" sz="1600" b="1" kern="0" dirty="0">
                  <a:solidFill>
                    <a:prstClr val="black"/>
                  </a:solidFill>
                  <a:latin typeface="微软雅黑" panose="020B0503020204020204" pitchFamily="34" charset="-122"/>
                  <a:ea typeface="微软雅黑" panose="020B0503020204020204" pitchFamily="34" charset="-122"/>
                </a:rPr>
                <a:t>1</a:t>
              </a:r>
              <a:r>
                <a:rPr lang="zh-CN" altLang="en-US" sz="1600" b="1" kern="0" dirty="0">
                  <a:solidFill>
                    <a:prstClr val="black"/>
                  </a:solidFill>
                  <a:latin typeface="微软雅黑" panose="020B0503020204020204" pitchFamily="34" charset="-122"/>
                  <a:ea typeface="微软雅黑" panose="020B0503020204020204" pitchFamily="34" charset="-122"/>
                </a:rPr>
                <a:t>大引领</a:t>
              </a:r>
              <a:endParaRPr lang="zh-CN" altLang="en-US" sz="1600" b="1" kern="0" dirty="0">
                <a:solidFill>
                  <a:prstClr val="black"/>
                </a:solidFill>
                <a:latin typeface="微软雅黑" panose="020B0503020204020204" pitchFamily="34" charset="-122"/>
                <a:ea typeface="微软雅黑" panose="020B0503020204020204" pitchFamily="34" charset="-122"/>
              </a:endParaRPr>
            </a:p>
          </p:txBody>
        </p:sp>
        <p:sp>
          <p:nvSpPr>
            <p:cNvPr id="49" name="矩形 48"/>
            <p:cNvSpPr/>
            <p:nvPr/>
          </p:nvSpPr>
          <p:spPr bwMode="invGray">
            <a:xfrm>
              <a:off x="440589" y="5433185"/>
              <a:ext cx="712072" cy="869003"/>
            </a:xfrm>
            <a:prstGeom prst="rect">
              <a:avLst/>
            </a:prstGeom>
            <a:solidFill>
              <a:sysClr val="window" lastClr="FFFFFF"/>
            </a:solidFill>
            <a:ln w="9525">
              <a:solidFill>
                <a:sysClr val="windowText" lastClr="000000"/>
              </a:solidFill>
              <a:miter lim="800000"/>
            </a:ln>
          </p:spPr>
          <p:txBody>
            <a:bodyPr vert="eaVert" lIns="0" rIns="0" rtlCol="0" anchor="ctr"/>
            <a:lstStyle/>
            <a:p>
              <a:pPr marR="0" lvl="0" indent="0" algn="ctr" defTabSz="895350" fontAlgn="auto">
                <a:lnSpc>
                  <a:spcPct val="125000"/>
                </a:lnSpc>
                <a:spcBef>
                  <a:spcPts val="0"/>
                </a:spcBef>
                <a:spcAft>
                  <a:spcPts val="0"/>
                </a:spcAft>
                <a:buClrTx/>
                <a:buSzTx/>
                <a:buFontTx/>
                <a:buNone/>
                <a:defRPr/>
              </a:pPr>
              <a:r>
                <a:rPr lang="en-US" altLang="zh-CN" sz="1600" b="1" kern="0" dirty="0">
                  <a:solidFill>
                    <a:prstClr val="black"/>
                  </a:solidFill>
                  <a:latin typeface="微软雅黑" panose="020B0503020204020204" pitchFamily="34" charset="-122"/>
                  <a:ea typeface="微软雅黑" panose="020B0503020204020204" pitchFamily="34" charset="-122"/>
                </a:rPr>
                <a:t>5</a:t>
              </a:r>
              <a:r>
                <a:rPr lang="zh-CN" altLang="en-US" sz="1600" b="1" kern="0" dirty="0">
                  <a:solidFill>
                    <a:prstClr val="black"/>
                  </a:solidFill>
                  <a:latin typeface="微软雅黑" panose="020B0503020204020204" pitchFamily="34" charset="-122"/>
                  <a:ea typeface="微软雅黑" panose="020B0503020204020204" pitchFamily="34" charset="-122"/>
                </a:rPr>
                <a:t>大保障</a:t>
              </a:r>
              <a:endParaRPr lang="zh-CN" altLang="en-US" sz="1600" b="1" kern="0" dirty="0">
                <a:solidFill>
                  <a:prstClr val="black"/>
                </a:solidFill>
                <a:latin typeface="微软雅黑" panose="020B0503020204020204" pitchFamily="34" charset="-122"/>
                <a:ea typeface="微软雅黑" panose="020B0503020204020204" pitchFamily="34" charset="-122"/>
              </a:endParaRPr>
            </a:p>
          </p:txBody>
        </p:sp>
        <p:sp>
          <p:nvSpPr>
            <p:cNvPr id="50" name="矩形 49"/>
            <p:cNvSpPr/>
            <p:nvPr/>
          </p:nvSpPr>
          <p:spPr bwMode="invGray">
            <a:xfrm>
              <a:off x="440587" y="4150979"/>
              <a:ext cx="712074" cy="1143244"/>
            </a:xfrm>
            <a:prstGeom prst="rect">
              <a:avLst/>
            </a:prstGeom>
            <a:solidFill>
              <a:sysClr val="window" lastClr="FFFFFF"/>
            </a:solidFill>
            <a:ln w="9525">
              <a:solidFill>
                <a:sysClr val="windowText" lastClr="000000"/>
              </a:solidFill>
              <a:miter lim="800000"/>
            </a:ln>
          </p:spPr>
          <p:txBody>
            <a:bodyPr vert="eaVert" lIns="0" rIns="0" rtlCol="0" anchor="ctr"/>
            <a:lstStyle/>
            <a:p>
              <a:pPr algn="ctr" defTabSz="895350">
                <a:lnSpc>
                  <a:spcPct val="125000"/>
                </a:lnSpc>
                <a:defRPr/>
              </a:pPr>
              <a:r>
                <a:rPr lang="en-US" altLang="zh-CN" sz="1600" b="1" kern="0" dirty="0">
                  <a:solidFill>
                    <a:prstClr val="black"/>
                  </a:solidFill>
                  <a:latin typeface="微软雅黑" panose="020B0503020204020204" pitchFamily="34" charset="-122"/>
                  <a:ea typeface="微软雅黑" panose="020B0503020204020204" pitchFamily="34" charset="-122"/>
                </a:rPr>
                <a:t>4</a:t>
              </a:r>
              <a:r>
                <a:rPr lang="zh-CN" altLang="en-US" sz="1600" b="1" kern="0" dirty="0">
                  <a:solidFill>
                    <a:prstClr val="black"/>
                  </a:solidFill>
                  <a:latin typeface="微软雅黑" panose="020B0503020204020204" pitchFamily="34" charset="-122"/>
                  <a:ea typeface="微软雅黑" panose="020B0503020204020204" pitchFamily="34" charset="-122"/>
                </a:rPr>
                <a:t>大重点</a:t>
              </a:r>
              <a:endParaRPr lang="zh-CN" altLang="en-US" sz="1600" b="1" kern="0" dirty="0">
                <a:solidFill>
                  <a:prstClr val="black"/>
                </a:solidFill>
                <a:latin typeface="微软雅黑" panose="020B0503020204020204" pitchFamily="34" charset="-122"/>
                <a:ea typeface="微软雅黑" panose="020B0503020204020204" pitchFamily="34" charset="-122"/>
              </a:endParaRPr>
            </a:p>
          </p:txBody>
        </p:sp>
        <p:sp>
          <p:nvSpPr>
            <p:cNvPr id="51" name="矩形 71"/>
            <p:cNvSpPr>
              <a:spLocks noChangeArrowheads="1"/>
            </p:cNvSpPr>
            <p:nvPr/>
          </p:nvSpPr>
          <p:spPr bwMode="auto">
            <a:xfrm>
              <a:off x="1276526" y="3891560"/>
              <a:ext cx="10241608" cy="443119"/>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wrap="square">
              <a:noAutofit/>
            </a:bodyPr>
            <a:lstStyle/>
            <a:p>
              <a:pPr marL="0" marR="0" lvl="0" indent="0" defTabSz="914400" eaLnBrk="1" fontAlgn="auto" latinLnBrk="0" hangingPunct="1">
                <a:lnSpc>
                  <a:spcPct val="100000"/>
                </a:lnSpc>
                <a:spcBef>
                  <a:spcPts val="0"/>
                </a:spcBef>
                <a:spcAft>
                  <a:spcPts val="0"/>
                </a:spcAft>
                <a:buClrTx/>
                <a:buSzTx/>
                <a:buFontTx/>
                <a:buNone/>
                <a:defRPr/>
              </a:pPr>
              <a:endParaRPr kumimoji="0" lang="en-US" altLang="zh-CN" sz="7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endParaRPr>
            </a:p>
            <a:p>
              <a:pPr marL="0" marR="0" lvl="0" indent="0" defTabSz="914400" eaLnBrk="1" fontAlgn="auto" latinLnBrk="0" hangingPunct="1">
                <a:lnSpc>
                  <a:spcPct val="100000"/>
                </a:lnSpc>
                <a:spcBef>
                  <a:spcPts val="0"/>
                </a:spcBef>
                <a:spcAft>
                  <a:spcPts val="0"/>
                </a:spcAft>
                <a:buClrTx/>
                <a:buSzTx/>
                <a:buFontTx/>
                <a:buNone/>
                <a:defRPr/>
              </a:pPr>
              <a:endParaRPr kumimoji="0" lang="en-US" altLang="zh-CN" sz="7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endParaRPr>
            </a:p>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7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endParaRPr>
            </a:p>
          </p:txBody>
        </p:sp>
        <p:sp>
          <p:nvSpPr>
            <p:cNvPr id="52" name="Oval 56"/>
            <p:cNvSpPr>
              <a:spLocks noChangeArrowheads="1"/>
            </p:cNvSpPr>
            <p:nvPr/>
          </p:nvSpPr>
          <p:spPr bwMode="auto">
            <a:xfrm>
              <a:off x="1419396" y="3891560"/>
              <a:ext cx="1984240" cy="462768"/>
            </a:xfrm>
            <a:prstGeom prst="ellipse">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wrap="none" anchor="ctr"/>
            <a:lstStyle/>
            <a:p>
              <a:pPr lvl="0" algn="ctr">
                <a:defRPr/>
              </a:pPr>
              <a:r>
                <a:rPr kumimoji="0" lang="zh-CN" altLang="en-US" sz="1400" b="1"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国资布局</a:t>
              </a:r>
              <a:endParaRPr kumimoji="0" lang="zh-CN" altLang="en-US" sz="1400" b="1"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endParaRPr>
            </a:p>
          </p:txBody>
        </p:sp>
        <p:sp>
          <p:nvSpPr>
            <p:cNvPr id="53" name="TextBox 22"/>
            <p:cNvSpPr txBox="1"/>
            <p:nvPr/>
          </p:nvSpPr>
          <p:spPr>
            <a:xfrm>
              <a:off x="1264311" y="4366779"/>
              <a:ext cx="2471978" cy="1143245"/>
            </a:xfrm>
            <a:prstGeom prst="rect">
              <a:avLst/>
            </a:prstGeom>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t" anchorCtr="0" compatLnSpc="1">
              <a:noAutofit/>
            </a:bodyPr>
            <a:lstStyle/>
            <a:p>
              <a:pPr>
                <a:spcBef>
                  <a:spcPct val="0"/>
                </a:spcBef>
                <a:defRPr/>
              </a:pPr>
              <a:r>
                <a:rPr lang="en-US" sz="1200" b="1" kern="0" dirty="0">
                  <a:solidFill>
                    <a:srgbClr val="FF0000"/>
                  </a:solidFill>
                  <a:latin typeface="微软雅黑" panose="020B0503020204020204" pitchFamily="34" charset="-122"/>
                  <a:ea typeface="微软雅黑" panose="020B0503020204020204" pitchFamily="34" charset="-122"/>
                </a:rPr>
                <a:t>1</a:t>
              </a:r>
              <a:r>
                <a:rPr lang="zh-CN" altLang="en-US" sz="1200" b="1" kern="0" dirty="0">
                  <a:solidFill>
                    <a:srgbClr val="FF0000"/>
                  </a:solidFill>
                  <a:latin typeface="微软雅黑" panose="020B0503020204020204" pitchFamily="34" charset="-122"/>
                  <a:ea typeface="微软雅黑" panose="020B0503020204020204" pitchFamily="34" charset="-122"/>
                </a:rPr>
                <a:t>、区域国资：</a:t>
              </a:r>
              <a:r>
                <a:rPr lang="zh-CN" altLang="en-US" sz="1200" kern="0" dirty="0">
                  <a:solidFill>
                    <a:schemeClr val="tx1"/>
                  </a:solidFill>
                  <a:latin typeface="微软雅黑" panose="020B0503020204020204" pitchFamily="34" charset="-122"/>
                  <a:ea typeface="微软雅黑" panose="020B0503020204020204" pitchFamily="34" charset="-122"/>
                </a:rPr>
                <a:t>服务一轴三带发展战略</a:t>
              </a:r>
              <a:endParaRPr lang="en-US" altLang="zh-CN" sz="1200" kern="0" dirty="0">
                <a:solidFill>
                  <a:schemeClr val="tx1"/>
                </a:solidFill>
                <a:latin typeface="微软雅黑" panose="020B0503020204020204" pitchFamily="34" charset="-122"/>
                <a:ea typeface="微软雅黑" panose="020B0503020204020204" pitchFamily="34" charset="-122"/>
              </a:endParaRPr>
            </a:p>
            <a:p>
              <a:pPr>
                <a:spcBef>
                  <a:spcPct val="0"/>
                </a:spcBef>
                <a:defRPr/>
              </a:pPr>
              <a:r>
                <a:rPr lang="en-US" altLang="zh-CN" sz="1200" b="1" kern="0" dirty="0">
                  <a:solidFill>
                    <a:srgbClr val="FF0000"/>
                  </a:solidFill>
                  <a:latin typeface="微软雅黑" panose="020B0503020204020204" pitchFamily="34" charset="-122"/>
                  <a:ea typeface="微软雅黑" panose="020B0503020204020204" pitchFamily="34" charset="-122"/>
                </a:rPr>
                <a:t>2</a:t>
              </a:r>
              <a:r>
                <a:rPr lang="zh-CN" altLang="en-US" sz="1200" b="1" kern="0" dirty="0">
                  <a:solidFill>
                    <a:srgbClr val="FF0000"/>
                  </a:solidFill>
                  <a:latin typeface="微软雅黑" panose="020B0503020204020204" pitchFamily="34" charset="-122"/>
                  <a:ea typeface="微软雅黑" panose="020B0503020204020204" pitchFamily="34" charset="-122"/>
                </a:rPr>
                <a:t>、功能国资：</a:t>
              </a:r>
              <a:r>
                <a:rPr lang="zh-CN" altLang="en-US" sz="1200" kern="0" dirty="0">
                  <a:solidFill>
                    <a:schemeClr val="tx1"/>
                  </a:solidFill>
                  <a:latin typeface="微软雅黑" panose="020B0503020204020204" pitchFamily="34" charset="-122"/>
                  <a:ea typeface="微软雅黑" panose="020B0503020204020204" pitchFamily="34" charset="-122"/>
                </a:rPr>
                <a:t>服从载体建设、招商稳商、产业发展</a:t>
              </a:r>
              <a:endParaRPr lang="en-US" altLang="zh-CN" sz="1200" kern="0" dirty="0">
                <a:solidFill>
                  <a:schemeClr val="tx1"/>
                </a:solidFill>
                <a:latin typeface="微软雅黑" panose="020B0503020204020204" pitchFamily="34" charset="-122"/>
                <a:ea typeface="微软雅黑" panose="020B0503020204020204" pitchFamily="34" charset="-122"/>
              </a:endParaRPr>
            </a:p>
            <a:p>
              <a:pPr>
                <a:spcBef>
                  <a:spcPct val="0"/>
                </a:spcBef>
                <a:defRPr/>
              </a:pPr>
              <a:r>
                <a:rPr lang="en-US" altLang="zh-CN" sz="1200" b="1" kern="0" dirty="0">
                  <a:solidFill>
                    <a:srgbClr val="FF0000"/>
                  </a:solidFill>
                  <a:latin typeface="微软雅黑" panose="020B0503020204020204" pitchFamily="34" charset="-122"/>
                  <a:ea typeface="微软雅黑" panose="020B0503020204020204" pitchFamily="34" charset="-122"/>
                </a:rPr>
                <a:t>3</a:t>
              </a:r>
              <a:r>
                <a:rPr lang="zh-CN" altLang="en-US" sz="1200" b="1" kern="0" dirty="0">
                  <a:solidFill>
                    <a:srgbClr val="FF0000"/>
                  </a:solidFill>
                  <a:latin typeface="微软雅黑" panose="020B0503020204020204" pitchFamily="34" charset="-122"/>
                  <a:ea typeface="微软雅黑" panose="020B0503020204020204" pitchFamily="34" charset="-122"/>
                </a:rPr>
                <a:t>、责任国资：</a:t>
              </a:r>
              <a:r>
                <a:rPr lang="zh-CN" altLang="en-US" sz="1200" kern="0" dirty="0">
                  <a:solidFill>
                    <a:schemeClr val="tx1"/>
                  </a:solidFill>
                  <a:latin typeface="微软雅黑" panose="020B0503020204020204" pitchFamily="34" charset="-122"/>
                  <a:ea typeface="微软雅黑" panose="020B0503020204020204" pitchFamily="34" charset="-122"/>
                </a:rPr>
                <a:t>承担区域民生保障功能</a:t>
              </a:r>
              <a:endParaRPr lang="en-US" altLang="zh-CN" sz="1200" kern="0" dirty="0">
                <a:solidFill>
                  <a:schemeClr val="tx1"/>
                </a:solidFill>
                <a:latin typeface="微软雅黑" panose="020B0503020204020204" pitchFamily="34" charset="-122"/>
                <a:ea typeface="微软雅黑" panose="020B0503020204020204" pitchFamily="34" charset="-122"/>
              </a:endParaRPr>
            </a:p>
          </p:txBody>
        </p:sp>
        <p:sp>
          <p:nvSpPr>
            <p:cNvPr id="54" name="矩形 53"/>
            <p:cNvSpPr/>
            <p:nvPr/>
          </p:nvSpPr>
          <p:spPr bwMode="invGray">
            <a:xfrm>
              <a:off x="440587" y="3035656"/>
              <a:ext cx="712074" cy="1052596"/>
            </a:xfrm>
            <a:prstGeom prst="rect">
              <a:avLst/>
            </a:prstGeom>
            <a:solidFill>
              <a:sysClr val="window" lastClr="FFFFFF"/>
            </a:solidFill>
            <a:ln w="9525">
              <a:solidFill>
                <a:sysClr val="windowText" lastClr="000000"/>
              </a:solidFill>
              <a:miter lim="800000"/>
            </a:ln>
          </p:spPr>
          <p:txBody>
            <a:bodyPr vert="eaVert" lIns="0" rIns="0" rtlCol="0" anchor="ctr"/>
            <a:lstStyle/>
            <a:p>
              <a:pPr algn="ctr" defTabSz="895350">
                <a:lnSpc>
                  <a:spcPct val="125000"/>
                </a:lnSpc>
                <a:defRPr/>
              </a:pPr>
              <a:r>
                <a:rPr lang="en-US" altLang="zh-CN" sz="1600" b="1" kern="0" dirty="0">
                  <a:solidFill>
                    <a:prstClr val="black"/>
                  </a:solidFill>
                  <a:latin typeface="微软雅黑" panose="020B0503020204020204" pitchFamily="34" charset="-122"/>
                  <a:ea typeface="微软雅黑" panose="020B0503020204020204" pitchFamily="34" charset="-122"/>
                </a:rPr>
                <a:t>3</a:t>
              </a:r>
              <a:r>
                <a:rPr lang="zh-CN" altLang="en-US" sz="1600" b="1" kern="0" dirty="0">
                  <a:solidFill>
                    <a:prstClr val="black"/>
                  </a:solidFill>
                  <a:latin typeface="微软雅黑" panose="020B0503020204020204" pitchFamily="34" charset="-122"/>
                  <a:ea typeface="微软雅黑" panose="020B0503020204020204" pitchFamily="34" charset="-122"/>
                </a:rPr>
                <a:t>大策略</a:t>
              </a:r>
              <a:endParaRPr lang="zh-CN" altLang="en-US" sz="1600" b="1" kern="0" dirty="0">
                <a:solidFill>
                  <a:prstClr val="black"/>
                </a:solidFill>
                <a:latin typeface="微软雅黑" panose="020B0503020204020204" pitchFamily="34" charset="-122"/>
                <a:ea typeface="微软雅黑" panose="020B0503020204020204" pitchFamily="34" charset="-122"/>
              </a:endParaRPr>
            </a:p>
          </p:txBody>
        </p:sp>
        <p:sp>
          <p:nvSpPr>
            <p:cNvPr id="55" name="矩形 54"/>
            <p:cNvSpPr/>
            <p:nvPr/>
          </p:nvSpPr>
          <p:spPr bwMode="invGray">
            <a:xfrm>
              <a:off x="431274" y="2086204"/>
              <a:ext cx="712074" cy="893042"/>
            </a:xfrm>
            <a:prstGeom prst="rect">
              <a:avLst/>
            </a:prstGeom>
            <a:solidFill>
              <a:sysClr val="window" lastClr="FFFFFF"/>
            </a:solidFill>
            <a:ln w="9525">
              <a:solidFill>
                <a:sysClr val="windowText" lastClr="000000"/>
              </a:solidFill>
              <a:miter lim="800000"/>
            </a:ln>
          </p:spPr>
          <p:txBody>
            <a:bodyPr vert="eaVert" lIns="0" rIns="0" rtlCol="0" anchor="ctr"/>
            <a:lstStyle/>
            <a:p>
              <a:pPr algn="ctr" defTabSz="895350">
                <a:lnSpc>
                  <a:spcPct val="125000"/>
                </a:lnSpc>
                <a:defRPr/>
              </a:pPr>
              <a:r>
                <a:rPr lang="en-US" altLang="zh-CN" sz="1600" b="1" kern="0" dirty="0">
                  <a:solidFill>
                    <a:prstClr val="black"/>
                  </a:solidFill>
                  <a:latin typeface="微软雅黑" panose="020B0503020204020204" pitchFamily="34" charset="-122"/>
                  <a:ea typeface="微软雅黑" panose="020B0503020204020204" pitchFamily="34" charset="-122"/>
                </a:rPr>
                <a:t>2</a:t>
              </a:r>
              <a:r>
                <a:rPr lang="zh-CN" altLang="en-US" sz="1600" b="1" kern="0" dirty="0">
                  <a:solidFill>
                    <a:prstClr val="black"/>
                  </a:solidFill>
                  <a:latin typeface="微软雅黑" panose="020B0503020204020204" pitchFamily="34" charset="-122"/>
                  <a:ea typeface="微软雅黑" panose="020B0503020204020204" pitchFamily="34" charset="-122"/>
                </a:rPr>
                <a:t>大导向</a:t>
              </a:r>
              <a:endParaRPr lang="zh-CN" altLang="en-US" sz="1600" b="1" kern="0" dirty="0">
                <a:solidFill>
                  <a:prstClr val="black"/>
                </a:solidFill>
                <a:latin typeface="微软雅黑" panose="020B0503020204020204" pitchFamily="34" charset="-122"/>
                <a:ea typeface="微软雅黑" panose="020B0503020204020204" pitchFamily="34" charset="-122"/>
              </a:endParaRPr>
            </a:p>
          </p:txBody>
        </p:sp>
        <p:sp>
          <p:nvSpPr>
            <p:cNvPr id="56" name="文本框 55"/>
            <p:cNvSpPr txBox="1"/>
            <p:nvPr/>
          </p:nvSpPr>
          <p:spPr>
            <a:xfrm>
              <a:off x="3263275" y="2548058"/>
              <a:ext cx="1552429" cy="301032"/>
            </a:xfrm>
            <a:prstGeom prst="rect">
              <a:avLst/>
            </a:prstGeom>
            <a:noFill/>
          </p:spPr>
          <p:txBody>
            <a:bodyPr wrap="square" rtlCol="0">
              <a:spAutoFit/>
            </a:bodyPr>
            <a:lstStyle/>
            <a:p>
              <a:pPr algn="ctr">
                <a:defRPr/>
              </a:pPr>
              <a:r>
                <a:rPr lang="zh-CN" altLang="en-US" sz="1400" b="1" kern="0" dirty="0">
                  <a:latin typeface="微软雅黑" panose="020B0503020204020204" pitchFamily="34" charset="-122"/>
                  <a:ea typeface="微软雅黑" panose="020B0503020204020204" pitchFamily="34" charset="-122"/>
                </a:rPr>
                <a:t>战略导向</a:t>
              </a:r>
              <a:endParaRPr lang="zh-CN" altLang="en-US" sz="1400" b="1" kern="0" dirty="0">
                <a:latin typeface="微软雅黑" panose="020B0503020204020204" pitchFamily="34" charset="-122"/>
                <a:ea typeface="微软雅黑" panose="020B0503020204020204" pitchFamily="34" charset="-122"/>
              </a:endParaRPr>
            </a:p>
          </p:txBody>
        </p:sp>
        <p:sp>
          <p:nvSpPr>
            <p:cNvPr id="57" name="Down Arrow 48"/>
            <p:cNvSpPr/>
            <p:nvPr/>
          </p:nvSpPr>
          <p:spPr>
            <a:xfrm>
              <a:off x="7514812" y="2581568"/>
              <a:ext cx="1748624" cy="331135"/>
            </a:xfrm>
            <a:prstGeom prst="downArrow">
              <a:avLst/>
            </a:prstGeom>
            <a:gradFill rotWithShape="1">
              <a:gsLst>
                <a:gs pos="0">
                  <a:srgbClr val="8064A2">
                    <a:tint val="50000"/>
                    <a:satMod val="300000"/>
                  </a:srgbClr>
                </a:gs>
                <a:gs pos="35000">
                  <a:srgbClr val="8064A2">
                    <a:tint val="37000"/>
                    <a:satMod val="300000"/>
                  </a:srgbClr>
                </a:gs>
                <a:gs pos="100000">
                  <a:srgbClr val="8064A2">
                    <a:tint val="15000"/>
                    <a:satMod val="350000"/>
                  </a:srgbClr>
                </a:gs>
              </a:gsLst>
              <a:lin ang="16200000" scaled="1"/>
            </a:gradFill>
            <a:ln w="9525" cap="flat" cmpd="sng" algn="ctr">
              <a:solidFill>
                <a:srgbClr val="8064A2">
                  <a:shade val="95000"/>
                  <a:satMod val="105000"/>
                </a:srgbClr>
              </a:solidFill>
              <a:prstDash val="solid"/>
              <a:headEnd type="none" w="med" len="med"/>
              <a:tailEnd type="none" w="med" len="me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black"/>
                </a:solidFill>
                <a:effectLst/>
                <a:uLnTx/>
                <a:uFillTx/>
                <a:latin typeface="Verdana" panose="020B0604030504040204"/>
              </a:endParaRPr>
            </a:p>
          </p:txBody>
        </p:sp>
        <p:sp>
          <p:nvSpPr>
            <p:cNvPr id="66" name="文本框 65"/>
            <p:cNvSpPr txBox="1"/>
            <p:nvPr/>
          </p:nvSpPr>
          <p:spPr>
            <a:xfrm>
              <a:off x="7621874" y="2557037"/>
              <a:ext cx="1552429" cy="301032"/>
            </a:xfrm>
            <a:prstGeom prst="rect">
              <a:avLst/>
            </a:prstGeom>
            <a:noFill/>
          </p:spPr>
          <p:txBody>
            <a:bodyPr wrap="square" rtlCol="0">
              <a:spAutoFit/>
            </a:bodyPr>
            <a:lstStyle/>
            <a:p>
              <a:pPr algn="ctr">
                <a:defRPr/>
              </a:pPr>
              <a:r>
                <a:rPr lang="zh-CN" altLang="en-US" sz="1400" b="1" kern="0" dirty="0">
                  <a:latin typeface="微软雅黑" panose="020B0503020204020204" pitchFamily="34" charset="-122"/>
                  <a:ea typeface="微软雅黑" panose="020B0503020204020204" pitchFamily="34" charset="-122"/>
                </a:rPr>
                <a:t>问题导向</a:t>
              </a:r>
              <a:endParaRPr lang="zh-CN" altLang="en-US" sz="1400" b="1" kern="0" dirty="0">
                <a:latin typeface="微软雅黑" panose="020B0503020204020204" pitchFamily="34" charset="-122"/>
                <a:ea typeface="微软雅黑" panose="020B0503020204020204" pitchFamily="34" charset="-122"/>
              </a:endParaRPr>
            </a:p>
          </p:txBody>
        </p:sp>
        <p:sp>
          <p:nvSpPr>
            <p:cNvPr id="75" name="AutoShape 18"/>
            <p:cNvSpPr>
              <a:spLocks noChangeArrowheads="1"/>
            </p:cNvSpPr>
            <p:nvPr/>
          </p:nvSpPr>
          <p:spPr bwMode="auto">
            <a:xfrm flipV="1">
              <a:off x="1425636" y="2029276"/>
              <a:ext cx="10266723" cy="166121"/>
            </a:xfrm>
            <a:prstGeom prst="triangle">
              <a:avLst>
                <a:gd name="adj" fmla="val 50000"/>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wrap="non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defRPr/>
              </a:pPr>
              <a:endParaRPr kumimoji="0" lang="en-US" sz="1400"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87" name="椭圆 86"/>
            <p:cNvSpPr/>
            <p:nvPr/>
          </p:nvSpPr>
          <p:spPr>
            <a:xfrm>
              <a:off x="1368496" y="5840093"/>
              <a:ext cx="1998400" cy="459412"/>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zh-CN" altLang="en-US" dirty="0">
                  <a:solidFill>
                    <a:schemeClr val="tx1"/>
                  </a:solidFill>
                  <a:latin typeface="微软雅黑" panose="020B0503020204020204" pitchFamily="34" charset="-122"/>
                  <a:ea typeface="微软雅黑" panose="020B0503020204020204" pitchFamily="34" charset="-122"/>
                </a:rPr>
                <a:t>组织领导</a:t>
              </a:r>
              <a:endParaRPr lang="zh-CN" altLang="en-US" dirty="0">
                <a:solidFill>
                  <a:schemeClr val="tx1"/>
                </a:solidFill>
                <a:latin typeface="微软雅黑" panose="020B0503020204020204" pitchFamily="34" charset="-122"/>
                <a:ea typeface="微软雅黑" panose="020B0503020204020204" pitchFamily="34" charset="-122"/>
              </a:endParaRPr>
            </a:p>
          </p:txBody>
        </p:sp>
        <p:sp>
          <p:nvSpPr>
            <p:cNvPr id="77" name="TextBox 24"/>
            <p:cNvSpPr txBox="1"/>
            <p:nvPr/>
          </p:nvSpPr>
          <p:spPr>
            <a:xfrm>
              <a:off x="5152045" y="1114213"/>
              <a:ext cx="2976234" cy="518636"/>
            </a:xfrm>
            <a:prstGeom prst="downArrowCallout">
              <a:avLst/>
            </a:prstGeom>
            <a:solidFill>
              <a:sysClr val="window" lastClr="FFFFFF"/>
            </a:solidFill>
            <a:ln w="25400" cap="flat" cmpd="sng" algn="ctr">
              <a:solidFill>
                <a:srgbClr val="C0504D"/>
              </a:solidFill>
              <a:prstDash val="solid"/>
            </a:ln>
            <a:effectLst/>
          </p:spPr>
          <p:txBody>
            <a:bodyPr vert="horz" wrap="square" lIns="91440" tIns="45720" rIns="91440" bIns="45720" numCol="1" rtlCol="0" anchor="ctr" anchorCtr="0" compatLnSpc="1">
              <a:spAutoFit/>
            </a:bodyPr>
            <a:lstStyle/>
            <a:p>
              <a:pPr marL="0" marR="0" lvl="0" indent="0" algn="ctr" defTabSz="914400" eaLnBrk="1" fontAlgn="auto" latinLnBrk="0" hangingPunct="1">
                <a:lnSpc>
                  <a:spcPct val="100000"/>
                </a:lnSpc>
                <a:spcBef>
                  <a:spcPct val="0"/>
                </a:spcBef>
                <a:spcAft>
                  <a:spcPts val="0"/>
                </a:spcAft>
                <a:buClrTx/>
                <a:buSzTx/>
                <a:buFontTx/>
                <a:buNone/>
                <a:defRPr/>
              </a:pPr>
              <a:r>
                <a:rPr kumimoji="0" lang="zh-CN" altLang="en-US" sz="1600" b="1"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新一轮国资国企改革形势</a:t>
              </a:r>
              <a:endParaRPr kumimoji="0" lang="en-US" sz="1600" b="1"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78" name="TextBox 24"/>
            <p:cNvSpPr txBox="1"/>
            <p:nvPr/>
          </p:nvSpPr>
          <p:spPr>
            <a:xfrm>
              <a:off x="8684728" y="1112355"/>
              <a:ext cx="2976234" cy="518636"/>
            </a:xfrm>
            <a:prstGeom prst="downArrowCallout">
              <a:avLst/>
            </a:prstGeom>
            <a:solidFill>
              <a:sysClr val="window" lastClr="FFFFFF"/>
            </a:solidFill>
            <a:ln w="25400" cap="flat" cmpd="sng" algn="ctr">
              <a:solidFill>
                <a:srgbClr val="C0504D"/>
              </a:solidFill>
              <a:prstDash val="solid"/>
            </a:ln>
            <a:effectLst/>
          </p:spPr>
          <p:txBody>
            <a:bodyPr vert="horz" wrap="square" lIns="91440" tIns="45720" rIns="91440" bIns="45720" numCol="1" rtlCol="0" anchor="ctr" anchorCtr="0" compatLnSpc="1">
              <a:spAutoFit/>
            </a:bodyPr>
            <a:lstStyle/>
            <a:p>
              <a:pPr marL="0" marR="0" lvl="0" indent="0" algn="ctr" defTabSz="914400" eaLnBrk="1" fontAlgn="auto" latinLnBrk="0" hangingPunct="1">
                <a:lnSpc>
                  <a:spcPct val="100000"/>
                </a:lnSpc>
                <a:spcBef>
                  <a:spcPct val="0"/>
                </a:spcBef>
                <a:spcAft>
                  <a:spcPts val="0"/>
                </a:spcAft>
                <a:buClrTx/>
                <a:buSzTx/>
                <a:buFontTx/>
                <a:buNone/>
                <a:defRPr/>
              </a:pPr>
              <a:r>
                <a:rPr kumimoji="0" lang="zh-CN" altLang="en-US" sz="1600" b="1"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静安区域发展总体要求</a:t>
              </a:r>
              <a:endParaRPr kumimoji="0" lang="en-US" sz="1600" b="1"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79" name="Oval 56"/>
            <p:cNvSpPr>
              <a:spLocks noChangeArrowheads="1"/>
            </p:cNvSpPr>
            <p:nvPr/>
          </p:nvSpPr>
          <p:spPr bwMode="auto">
            <a:xfrm>
              <a:off x="4026778" y="3888208"/>
              <a:ext cx="1984240" cy="462768"/>
            </a:xfrm>
            <a:prstGeom prst="ellipse">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defRPr/>
              </a:pPr>
              <a:r>
                <a:rPr lang="zh-CN" altLang="en-US" sz="1400" b="1" kern="0" dirty="0">
                  <a:latin typeface="微软雅黑" panose="020B0503020204020204" pitchFamily="34" charset="-122"/>
                  <a:ea typeface="微软雅黑" panose="020B0503020204020204" pitchFamily="34" charset="-122"/>
                </a:rPr>
                <a:t>国企发展</a:t>
              </a:r>
              <a:endParaRPr kumimoji="0" lang="zh-CN" altLang="en-US" sz="1400" b="1"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endParaRPr>
            </a:p>
          </p:txBody>
        </p:sp>
        <p:sp>
          <p:nvSpPr>
            <p:cNvPr id="80" name="TextBox 22"/>
            <p:cNvSpPr txBox="1"/>
            <p:nvPr/>
          </p:nvSpPr>
          <p:spPr>
            <a:xfrm>
              <a:off x="3856585" y="4366779"/>
              <a:ext cx="2471978" cy="1143245"/>
            </a:xfrm>
            <a:prstGeom prst="rect">
              <a:avLst/>
            </a:prstGeom>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t" anchorCtr="0" compatLnSpc="1">
              <a:noAutofit/>
            </a:bodyPr>
            <a:lstStyle/>
            <a:p>
              <a:pPr>
                <a:spcBef>
                  <a:spcPct val="0"/>
                </a:spcBef>
                <a:defRPr/>
              </a:pPr>
              <a:r>
                <a:rPr lang="en-US" altLang="zh-CN" sz="1200" b="1" kern="0" dirty="0">
                  <a:solidFill>
                    <a:srgbClr val="FF0000"/>
                  </a:solidFill>
                  <a:latin typeface="微软雅黑" panose="020B0503020204020204" pitchFamily="34" charset="-122"/>
                  <a:ea typeface="微软雅黑" panose="020B0503020204020204" pitchFamily="34" charset="-122"/>
                </a:rPr>
                <a:t>1</a:t>
              </a:r>
              <a:r>
                <a:rPr lang="zh-CN" altLang="en-US" sz="1200" b="1" kern="0" dirty="0">
                  <a:solidFill>
                    <a:srgbClr val="FF0000"/>
                  </a:solidFill>
                  <a:latin typeface="微软雅黑" panose="020B0503020204020204" pitchFamily="34" charset="-122"/>
                  <a:ea typeface="微软雅黑" panose="020B0503020204020204" pitchFamily="34" charset="-122"/>
                </a:rPr>
                <a:t>、能力国资：</a:t>
              </a:r>
              <a:r>
                <a:rPr lang="zh-CN" altLang="en-US" sz="1200" kern="0" dirty="0">
                  <a:solidFill>
                    <a:schemeClr val="tx1"/>
                  </a:solidFill>
                  <a:latin typeface="微软雅黑" panose="020B0503020204020204" pitchFamily="34" charset="-122"/>
                  <a:ea typeface="微软雅黑" panose="020B0503020204020204" pitchFamily="34" charset="-122"/>
                </a:rPr>
                <a:t>一企一策明确战略定位与主责主业</a:t>
              </a:r>
              <a:endParaRPr lang="en-US" altLang="zh-CN" sz="1200" kern="0" dirty="0">
                <a:solidFill>
                  <a:schemeClr val="tx1"/>
                </a:solidFill>
                <a:latin typeface="微软雅黑" panose="020B0503020204020204" pitchFamily="34" charset="-122"/>
                <a:ea typeface="微软雅黑" panose="020B0503020204020204" pitchFamily="34" charset="-122"/>
              </a:endParaRPr>
            </a:p>
            <a:p>
              <a:pPr>
                <a:spcBef>
                  <a:spcPct val="0"/>
                </a:spcBef>
                <a:defRPr/>
              </a:pPr>
              <a:r>
                <a:rPr lang="en-US" altLang="zh-CN" sz="1200" b="1" kern="0" dirty="0">
                  <a:solidFill>
                    <a:srgbClr val="FF0000"/>
                  </a:solidFill>
                  <a:latin typeface="微软雅黑" panose="020B0503020204020204" pitchFamily="34" charset="-122"/>
                  <a:ea typeface="微软雅黑" panose="020B0503020204020204" pitchFamily="34" charset="-122"/>
                </a:rPr>
                <a:t>2</a:t>
              </a:r>
              <a:r>
                <a:rPr lang="zh-CN" altLang="en-US" sz="1200" b="1" kern="0" dirty="0">
                  <a:solidFill>
                    <a:srgbClr val="FF0000"/>
                  </a:solidFill>
                  <a:latin typeface="微软雅黑" panose="020B0503020204020204" pitchFamily="34" charset="-122"/>
                  <a:ea typeface="微软雅黑" panose="020B0503020204020204" pitchFamily="34" charset="-122"/>
                </a:rPr>
                <a:t>、转型国资：</a:t>
              </a:r>
              <a:r>
                <a:rPr lang="zh-CN" altLang="en-US" sz="1200" kern="0" dirty="0">
                  <a:solidFill>
                    <a:schemeClr val="tx1"/>
                  </a:solidFill>
                  <a:latin typeface="微软雅黑" panose="020B0503020204020204" pitchFamily="34" charset="-122"/>
                  <a:ea typeface="微软雅黑" panose="020B0503020204020204" pitchFamily="34" charset="-122"/>
                </a:rPr>
                <a:t>鼓励企业嫁接新的技术与工具</a:t>
              </a:r>
              <a:endParaRPr lang="en-US" altLang="zh-CN" sz="1200" kern="0" dirty="0">
                <a:solidFill>
                  <a:schemeClr val="tx1"/>
                </a:solidFill>
                <a:latin typeface="微软雅黑" panose="020B0503020204020204" pitchFamily="34" charset="-122"/>
                <a:ea typeface="微软雅黑" panose="020B0503020204020204" pitchFamily="34" charset="-122"/>
              </a:endParaRPr>
            </a:p>
            <a:p>
              <a:pPr>
                <a:spcBef>
                  <a:spcPct val="0"/>
                </a:spcBef>
                <a:defRPr/>
              </a:pPr>
              <a:r>
                <a:rPr lang="en-US" altLang="zh-CN" sz="1200" b="1" kern="0" dirty="0">
                  <a:solidFill>
                    <a:srgbClr val="FF0000"/>
                  </a:solidFill>
                  <a:latin typeface="微软雅黑" panose="020B0503020204020204" pitchFamily="34" charset="-122"/>
                  <a:ea typeface="微软雅黑" panose="020B0503020204020204" pitchFamily="34" charset="-122"/>
                </a:rPr>
                <a:t>3</a:t>
              </a:r>
              <a:r>
                <a:rPr lang="zh-CN" altLang="en-US" sz="1200" b="1" kern="0" dirty="0">
                  <a:solidFill>
                    <a:srgbClr val="FF0000"/>
                  </a:solidFill>
                  <a:latin typeface="微软雅黑" panose="020B0503020204020204" pitchFamily="34" charset="-122"/>
                  <a:ea typeface="微软雅黑" panose="020B0503020204020204" pitchFamily="34" charset="-122"/>
                </a:rPr>
                <a:t>、创新国资：</a:t>
              </a:r>
              <a:r>
                <a:rPr lang="zh-CN" altLang="en-US" sz="1200" kern="0" dirty="0">
                  <a:solidFill>
                    <a:schemeClr val="tx1"/>
                  </a:solidFill>
                  <a:latin typeface="微软雅黑" panose="020B0503020204020204" pitchFamily="34" charset="-122"/>
                  <a:ea typeface="微软雅黑" panose="020B0503020204020204" pitchFamily="34" charset="-122"/>
                </a:rPr>
                <a:t>推动国资国企加大创新发展力度</a:t>
              </a:r>
              <a:endParaRPr lang="en-US" altLang="zh-CN" sz="1200" kern="0" dirty="0">
                <a:solidFill>
                  <a:schemeClr val="tx1"/>
                </a:solidFill>
                <a:latin typeface="微软雅黑" panose="020B0503020204020204" pitchFamily="34" charset="-122"/>
                <a:ea typeface="微软雅黑" panose="020B0503020204020204" pitchFamily="34" charset="-122"/>
              </a:endParaRPr>
            </a:p>
          </p:txBody>
        </p:sp>
        <p:sp>
          <p:nvSpPr>
            <p:cNvPr id="81" name="Oval 56"/>
            <p:cNvSpPr>
              <a:spLocks noChangeArrowheads="1"/>
            </p:cNvSpPr>
            <p:nvPr/>
          </p:nvSpPr>
          <p:spPr bwMode="auto">
            <a:xfrm>
              <a:off x="6634160" y="3875398"/>
              <a:ext cx="1984240" cy="462768"/>
            </a:xfrm>
            <a:prstGeom prst="ellipse">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400" b="1"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国企改革</a:t>
              </a:r>
              <a:endParaRPr kumimoji="0" lang="zh-CN" altLang="en-US" sz="1400" b="1"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endParaRPr>
            </a:p>
          </p:txBody>
        </p:sp>
        <p:sp>
          <p:nvSpPr>
            <p:cNvPr id="82" name="TextBox 22"/>
            <p:cNvSpPr txBox="1"/>
            <p:nvPr/>
          </p:nvSpPr>
          <p:spPr>
            <a:xfrm>
              <a:off x="6448859" y="4366779"/>
              <a:ext cx="2471978" cy="1148599"/>
            </a:xfrm>
            <a:prstGeom prst="rect">
              <a:avLst/>
            </a:prstGeom>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t" anchorCtr="0" compatLnSpc="1">
              <a:noAutofit/>
            </a:bodyPr>
            <a:lstStyle/>
            <a:p>
              <a:pPr>
                <a:spcBef>
                  <a:spcPct val="0"/>
                </a:spcBef>
                <a:defRPr/>
              </a:pPr>
              <a:r>
                <a:rPr lang="en-US" altLang="zh-CN" sz="1200" b="1" kern="0" dirty="0">
                  <a:solidFill>
                    <a:srgbClr val="FF0000"/>
                  </a:solidFill>
                  <a:latin typeface="微软雅黑" panose="020B0503020204020204" pitchFamily="34" charset="-122"/>
                  <a:ea typeface="微软雅黑" panose="020B0503020204020204" pitchFamily="34" charset="-122"/>
                </a:rPr>
                <a:t>1</a:t>
              </a:r>
              <a:r>
                <a:rPr lang="zh-CN" altLang="en-US" sz="1200" b="1" kern="0" dirty="0">
                  <a:solidFill>
                    <a:srgbClr val="FF0000"/>
                  </a:solidFill>
                  <a:latin typeface="微软雅黑" panose="020B0503020204020204" pitchFamily="34" charset="-122"/>
                  <a:ea typeface="微软雅黑" panose="020B0503020204020204" pitchFamily="34" charset="-122"/>
                </a:rPr>
                <a:t>、产权改革：</a:t>
              </a:r>
              <a:r>
                <a:rPr lang="zh-CN" altLang="en-US" sz="1200" kern="0" dirty="0">
                  <a:solidFill>
                    <a:schemeClr val="tx1"/>
                  </a:solidFill>
                  <a:latin typeface="微软雅黑" panose="020B0503020204020204" pitchFamily="34" charset="-122"/>
                  <a:ea typeface="微软雅黑" panose="020B0503020204020204" pitchFamily="34" charset="-122"/>
                </a:rPr>
                <a:t>稳妥发展混合所有制经济</a:t>
              </a:r>
              <a:endParaRPr lang="en-US" altLang="zh-CN" sz="1200" kern="0" dirty="0">
                <a:solidFill>
                  <a:schemeClr val="tx1"/>
                </a:solidFill>
                <a:latin typeface="微软雅黑" panose="020B0503020204020204" pitchFamily="34" charset="-122"/>
                <a:ea typeface="微软雅黑" panose="020B0503020204020204" pitchFamily="34" charset="-122"/>
              </a:endParaRPr>
            </a:p>
            <a:p>
              <a:pPr>
                <a:spcBef>
                  <a:spcPct val="0"/>
                </a:spcBef>
                <a:defRPr/>
              </a:pPr>
              <a:r>
                <a:rPr lang="en-US" altLang="zh-CN" sz="1200" b="1" kern="0" dirty="0">
                  <a:solidFill>
                    <a:srgbClr val="FF0000"/>
                  </a:solidFill>
                  <a:latin typeface="微软雅黑" panose="020B0503020204020204" pitchFamily="34" charset="-122"/>
                  <a:ea typeface="微软雅黑" panose="020B0503020204020204" pitchFamily="34" charset="-122"/>
                </a:rPr>
                <a:t>2</a:t>
              </a:r>
              <a:r>
                <a:rPr lang="zh-CN" altLang="en-US" sz="1200" b="1" kern="0" dirty="0">
                  <a:solidFill>
                    <a:srgbClr val="FF0000"/>
                  </a:solidFill>
                  <a:latin typeface="微软雅黑" panose="020B0503020204020204" pitchFamily="34" charset="-122"/>
                  <a:ea typeface="微软雅黑" panose="020B0503020204020204" pitchFamily="34" charset="-122"/>
                </a:rPr>
                <a:t>、公司治理：</a:t>
              </a:r>
              <a:r>
                <a:rPr lang="zh-CN" altLang="en-US" sz="1200" kern="0" dirty="0">
                  <a:solidFill>
                    <a:schemeClr val="tx1"/>
                  </a:solidFill>
                  <a:latin typeface="微软雅黑" panose="020B0503020204020204" pitchFamily="34" charset="-122"/>
                  <a:ea typeface="微软雅黑" panose="020B0503020204020204" pitchFamily="34" charset="-122"/>
                </a:rPr>
                <a:t>建立健全现代企业制度</a:t>
              </a:r>
              <a:endParaRPr lang="en-US" altLang="zh-CN" sz="1200" kern="0" dirty="0">
                <a:solidFill>
                  <a:schemeClr val="tx1"/>
                </a:solidFill>
                <a:latin typeface="微软雅黑" panose="020B0503020204020204" pitchFamily="34" charset="-122"/>
                <a:ea typeface="微软雅黑" panose="020B0503020204020204" pitchFamily="34" charset="-122"/>
              </a:endParaRPr>
            </a:p>
            <a:p>
              <a:pPr>
                <a:spcBef>
                  <a:spcPct val="0"/>
                </a:spcBef>
                <a:defRPr/>
              </a:pPr>
              <a:r>
                <a:rPr lang="en-US" altLang="zh-CN" sz="1200" b="1" kern="0" dirty="0">
                  <a:solidFill>
                    <a:srgbClr val="FF0000"/>
                  </a:solidFill>
                  <a:latin typeface="微软雅黑" panose="020B0503020204020204" pitchFamily="34" charset="-122"/>
                  <a:ea typeface="微软雅黑" panose="020B0503020204020204" pitchFamily="34" charset="-122"/>
                </a:rPr>
                <a:t>3</a:t>
              </a:r>
              <a:r>
                <a:rPr lang="zh-CN" altLang="en-US" sz="1200" b="1" kern="0" dirty="0">
                  <a:solidFill>
                    <a:srgbClr val="FF0000"/>
                  </a:solidFill>
                  <a:latin typeface="微软雅黑" panose="020B0503020204020204" pitchFamily="34" charset="-122"/>
                  <a:ea typeface="微软雅黑" panose="020B0503020204020204" pitchFamily="34" charset="-122"/>
                </a:rPr>
                <a:t>、机制创新：</a:t>
              </a:r>
              <a:r>
                <a:rPr lang="zh-CN" altLang="en-US" sz="1200" kern="0" dirty="0">
                  <a:solidFill>
                    <a:schemeClr val="tx1"/>
                  </a:solidFill>
                  <a:latin typeface="微软雅黑" panose="020B0503020204020204" pitchFamily="34" charset="-122"/>
                  <a:ea typeface="微软雅黑" panose="020B0503020204020204" pitchFamily="34" charset="-122"/>
                </a:rPr>
                <a:t>选人用人</a:t>
              </a:r>
              <a:r>
                <a:rPr lang="en-US" altLang="zh-CN" sz="1200" kern="0" dirty="0">
                  <a:solidFill>
                    <a:schemeClr val="tx1"/>
                  </a:solidFill>
                  <a:latin typeface="微软雅黑" panose="020B0503020204020204" pitchFamily="34" charset="-122"/>
                  <a:ea typeface="微软雅黑" panose="020B0503020204020204" pitchFamily="34" charset="-122"/>
                </a:rPr>
                <a:t>+</a:t>
              </a:r>
              <a:r>
                <a:rPr lang="zh-CN" altLang="en-US" sz="1200" kern="0" dirty="0">
                  <a:solidFill>
                    <a:schemeClr val="tx1"/>
                  </a:solidFill>
                  <a:latin typeface="微软雅黑" panose="020B0503020204020204" pitchFamily="34" charset="-122"/>
                  <a:ea typeface="微软雅黑" panose="020B0503020204020204" pitchFamily="34" charset="-122"/>
                </a:rPr>
                <a:t>薪酬分配</a:t>
              </a:r>
              <a:r>
                <a:rPr lang="en-US" altLang="zh-CN" sz="1200" kern="0" dirty="0">
                  <a:solidFill>
                    <a:schemeClr val="tx1"/>
                  </a:solidFill>
                  <a:latin typeface="微软雅黑" panose="020B0503020204020204" pitchFamily="34" charset="-122"/>
                  <a:ea typeface="微软雅黑" panose="020B0503020204020204" pitchFamily="34" charset="-122"/>
                </a:rPr>
                <a:t>+</a:t>
              </a:r>
              <a:r>
                <a:rPr lang="zh-CN" altLang="en-US" sz="1200" kern="0" dirty="0">
                  <a:solidFill>
                    <a:schemeClr val="tx1"/>
                  </a:solidFill>
                  <a:latin typeface="微软雅黑" panose="020B0503020204020204" pitchFamily="34" charset="-122"/>
                  <a:ea typeface="微软雅黑" panose="020B0503020204020204" pitchFamily="34" charset="-122"/>
                </a:rPr>
                <a:t>创新激励</a:t>
              </a:r>
              <a:endParaRPr lang="en-US" altLang="zh-CN" sz="1200" kern="0" dirty="0">
                <a:solidFill>
                  <a:schemeClr val="tx1"/>
                </a:solidFill>
                <a:latin typeface="微软雅黑" panose="020B0503020204020204" pitchFamily="34" charset="-122"/>
                <a:ea typeface="微软雅黑" panose="020B0503020204020204" pitchFamily="34" charset="-122"/>
              </a:endParaRPr>
            </a:p>
          </p:txBody>
        </p:sp>
        <p:sp>
          <p:nvSpPr>
            <p:cNvPr id="83" name="Oval 56"/>
            <p:cNvSpPr>
              <a:spLocks noChangeArrowheads="1"/>
            </p:cNvSpPr>
            <p:nvPr/>
          </p:nvSpPr>
          <p:spPr bwMode="auto">
            <a:xfrm>
              <a:off x="9241541" y="3884723"/>
              <a:ext cx="1984240" cy="462768"/>
            </a:xfrm>
            <a:prstGeom prst="ellipse">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400" b="1"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国资监管</a:t>
              </a:r>
              <a:endParaRPr kumimoji="0" lang="zh-CN" altLang="en-US" sz="1400" b="1"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endParaRPr>
            </a:p>
          </p:txBody>
        </p:sp>
        <p:sp>
          <p:nvSpPr>
            <p:cNvPr id="84" name="TextBox 22"/>
            <p:cNvSpPr txBox="1"/>
            <p:nvPr/>
          </p:nvSpPr>
          <p:spPr>
            <a:xfrm>
              <a:off x="9041133" y="4366779"/>
              <a:ext cx="2471978" cy="1148599"/>
            </a:xfrm>
            <a:prstGeom prst="rect">
              <a:avLst/>
            </a:prstGeom>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t" anchorCtr="0" compatLnSpc="1">
              <a:noAutofit/>
            </a:bodyPr>
            <a:lstStyle/>
            <a:p>
              <a:pPr>
                <a:spcBef>
                  <a:spcPct val="0"/>
                </a:spcBef>
                <a:defRPr/>
              </a:pPr>
              <a:r>
                <a:rPr lang="en-US" sz="1200" b="1" kern="0" dirty="0">
                  <a:solidFill>
                    <a:srgbClr val="FF0000"/>
                  </a:solidFill>
                  <a:latin typeface="微软雅黑" panose="020B0503020204020204" pitchFamily="34" charset="-122"/>
                  <a:ea typeface="微软雅黑" panose="020B0503020204020204" pitchFamily="34" charset="-122"/>
                </a:rPr>
                <a:t>1</a:t>
              </a:r>
              <a:r>
                <a:rPr lang="zh-CN" altLang="en-US" sz="1200" b="1" kern="0" dirty="0">
                  <a:solidFill>
                    <a:srgbClr val="FF0000"/>
                  </a:solidFill>
                  <a:latin typeface="微软雅黑" panose="020B0503020204020204" pitchFamily="34" charset="-122"/>
                  <a:ea typeface="微软雅黑" panose="020B0503020204020204" pitchFamily="34" charset="-122"/>
                </a:rPr>
                <a:t>、监管理念：</a:t>
              </a:r>
              <a:r>
                <a:rPr lang="zh-CN" altLang="en-US" sz="1200" kern="0" dirty="0">
                  <a:solidFill>
                    <a:schemeClr val="tx1"/>
                  </a:solidFill>
                  <a:latin typeface="微软雅黑" panose="020B0503020204020204" pitchFamily="34" charset="-122"/>
                  <a:ea typeface="微软雅黑" panose="020B0503020204020204" pitchFamily="34" charset="-122"/>
                </a:rPr>
                <a:t>推动国资委职能优化调整</a:t>
              </a:r>
              <a:endParaRPr lang="en-US" altLang="zh-CN" sz="1200" kern="0" dirty="0">
                <a:solidFill>
                  <a:schemeClr val="tx1"/>
                </a:solidFill>
                <a:latin typeface="微软雅黑" panose="020B0503020204020204" pitchFamily="34" charset="-122"/>
                <a:ea typeface="微软雅黑" panose="020B0503020204020204" pitchFamily="34" charset="-122"/>
              </a:endParaRPr>
            </a:p>
            <a:p>
              <a:pPr>
                <a:spcBef>
                  <a:spcPct val="0"/>
                </a:spcBef>
                <a:defRPr/>
              </a:pPr>
              <a:r>
                <a:rPr lang="en-US" altLang="zh-CN" sz="1200" b="1" kern="0" dirty="0">
                  <a:solidFill>
                    <a:srgbClr val="FF0000"/>
                  </a:solidFill>
                  <a:latin typeface="微软雅黑" panose="020B0503020204020204" pitchFamily="34" charset="-122"/>
                  <a:ea typeface="微软雅黑" panose="020B0503020204020204" pitchFamily="34" charset="-122"/>
                </a:rPr>
                <a:t>2</a:t>
              </a:r>
              <a:r>
                <a:rPr lang="zh-CN" altLang="en-US" sz="1200" b="1" kern="0" dirty="0">
                  <a:solidFill>
                    <a:srgbClr val="FF0000"/>
                  </a:solidFill>
                  <a:latin typeface="微软雅黑" panose="020B0503020204020204" pitchFamily="34" charset="-122"/>
                  <a:ea typeface="微软雅黑" panose="020B0503020204020204" pitchFamily="34" charset="-122"/>
                </a:rPr>
                <a:t>、监管方式：</a:t>
              </a:r>
              <a:r>
                <a:rPr lang="zh-CN" altLang="en-US" sz="1200" kern="0" dirty="0">
                  <a:solidFill>
                    <a:schemeClr val="tx1"/>
                  </a:solidFill>
                  <a:latin typeface="微软雅黑" panose="020B0503020204020204" pitchFamily="34" charset="-122"/>
                  <a:ea typeface="微软雅黑" panose="020B0503020204020204" pitchFamily="34" charset="-122"/>
                </a:rPr>
                <a:t>开发国资智慧化信息监管平台</a:t>
              </a:r>
              <a:endParaRPr lang="en-US" altLang="zh-CN" sz="1200" kern="0" dirty="0">
                <a:solidFill>
                  <a:schemeClr val="tx1"/>
                </a:solidFill>
                <a:latin typeface="微软雅黑" panose="020B0503020204020204" pitchFamily="34" charset="-122"/>
                <a:ea typeface="微软雅黑" panose="020B0503020204020204" pitchFamily="34" charset="-122"/>
              </a:endParaRPr>
            </a:p>
            <a:p>
              <a:pPr>
                <a:spcBef>
                  <a:spcPct val="0"/>
                </a:spcBef>
                <a:defRPr/>
              </a:pPr>
              <a:r>
                <a:rPr lang="en-US" altLang="zh-CN" sz="1200" b="1" kern="0" dirty="0">
                  <a:solidFill>
                    <a:srgbClr val="FF0000"/>
                  </a:solidFill>
                  <a:latin typeface="微软雅黑" panose="020B0503020204020204" pitchFamily="34" charset="-122"/>
                  <a:ea typeface="微软雅黑" panose="020B0503020204020204" pitchFamily="34" charset="-122"/>
                </a:rPr>
                <a:t>3</a:t>
              </a:r>
              <a:r>
                <a:rPr lang="zh-CN" altLang="en-US" sz="1200" b="1" kern="0" dirty="0">
                  <a:solidFill>
                    <a:srgbClr val="FF0000"/>
                  </a:solidFill>
                  <a:latin typeface="微软雅黑" panose="020B0503020204020204" pitchFamily="34" charset="-122"/>
                  <a:ea typeface="微软雅黑" panose="020B0503020204020204" pitchFamily="34" charset="-122"/>
                </a:rPr>
                <a:t>、监管力量：</a:t>
              </a:r>
              <a:r>
                <a:rPr lang="zh-CN" altLang="en-US" sz="1200" kern="0" dirty="0">
                  <a:solidFill>
                    <a:schemeClr val="tx1"/>
                  </a:solidFill>
                  <a:latin typeface="微软雅黑" panose="020B0503020204020204" pitchFamily="34" charset="-122"/>
                  <a:ea typeface="微软雅黑" panose="020B0503020204020204" pitchFamily="34" charset="-122"/>
                </a:rPr>
                <a:t>构建内外协同监管体制</a:t>
              </a:r>
              <a:endParaRPr lang="en-US" altLang="zh-CN" sz="1200" kern="0" dirty="0">
                <a:solidFill>
                  <a:schemeClr val="tx1"/>
                </a:solidFill>
                <a:latin typeface="微软雅黑" panose="020B0503020204020204" pitchFamily="34" charset="-122"/>
                <a:ea typeface="微软雅黑" panose="020B0503020204020204" pitchFamily="34" charset="-122"/>
              </a:endParaRPr>
            </a:p>
          </p:txBody>
        </p:sp>
        <p:sp>
          <p:nvSpPr>
            <p:cNvPr id="41" name="AutoShape 18"/>
            <p:cNvSpPr>
              <a:spLocks noChangeArrowheads="1"/>
            </p:cNvSpPr>
            <p:nvPr/>
          </p:nvSpPr>
          <p:spPr bwMode="auto">
            <a:xfrm rot="10800000" flipV="1">
              <a:off x="1307562" y="5523013"/>
              <a:ext cx="10210572" cy="292670"/>
            </a:xfrm>
            <a:prstGeom prst="triangle">
              <a:avLst>
                <a:gd name="adj" fmla="val 50000"/>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wrap="none" lIns="0" tIns="0" rIns="0" bIns="0"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en-US" sz="1400"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45" name="TextBox 27"/>
            <p:cNvSpPr txBox="1"/>
            <p:nvPr/>
          </p:nvSpPr>
          <p:spPr>
            <a:xfrm>
              <a:off x="4885263" y="5554693"/>
              <a:ext cx="3111322" cy="307777"/>
            </a:xfrm>
            <a:prstGeom prst="rect">
              <a:avLst/>
            </a:prstGeom>
            <a:noFill/>
            <a:ln w="9525">
              <a:noFill/>
              <a:miter lim="800000"/>
            </a:ln>
          </p:spPr>
          <p:txBody>
            <a:bodyPr vert="horz" wrap="square" lIns="91440" tIns="45720" rIns="91440" bIns="45720" numCol="1" rtlCol="0" anchor="t" anchorCtr="0" compatLnSpc="1">
              <a:spAutoFit/>
            </a:bodyPr>
            <a:lstStyle/>
            <a:p>
              <a:pPr algn="ctr">
                <a:spcBef>
                  <a:spcPct val="0"/>
                </a:spcBef>
              </a:pPr>
              <a:r>
                <a:rPr lang="en-US" altLang="zh-CN" sz="1400" b="1" dirty="0">
                  <a:solidFill>
                    <a:prstClr val="black"/>
                  </a:solidFill>
                  <a:latin typeface="微软雅黑" panose="020B0503020204020204" pitchFamily="34" charset="-122"/>
                  <a:ea typeface="微软雅黑" panose="020B0503020204020204" pitchFamily="34" charset="-122"/>
                </a:rPr>
                <a:t>5</a:t>
              </a:r>
              <a:r>
                <a:rPr lang="zh-CN" altLang="en-US" sz="1400" b="1" dirty="0">
                  <a:solidFill>
                    <a:prstClr val="black"/>
                  </a:solidFill>
                  <a:latin typeface="微软雅黑" panose="020B0503020204020204" pitchFamily="34" charset="-122"/>
                  <a:ea typeface="微软雅黑" panose="020B0503020204020204" pitchFamily="34" charset="-122"/>
                </a:rPr>
                <a:t>大保障机制</a:t>
              </a:r>
              <a:endParaRPr lang="en-US" sz="1400" b="1" dirty="0">
                <a:solidFill>
                  <a:prstClr val="black"/>
                </a:solidFill>
                <a:latin typeface="微软雅黑" panose="020B0503020204020204" pitchFamily="34" charset="-122"/>
                <a:ea typeface="微软雅黑" panose="020B0503020204020204" pitchFamily="34" charset="-122"/>
              </a:endParaRPr>
            </a:p>
          </p:txBody>
        </p:sp>
        <p:sp>
          <p:nvSpPr>
            <p:cNvPr id="37" name="椭圆 36"/>
            <p:cNvSpPr/>
            <p:nvPr/>
          </p:nvSpPr>
          <p:spPr>
            <a:xfrm>
              <a:off x="3406992" y="5840093"/>
              <a:ext cx="1998400" cy="459412"/>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zh-CN" altLang="en-US" dirty="0">
                  <a:solidFill>
                    <a:schemeClr val="tx1"/>
                  </a:solidFill>
                  <a:latin typeface="微软雅黑" panose="020B0503020204020204" pitchFamily="34" charset="-122"/>
                  <a:ea typeface="微软雅黑" panose="020B0503020204020204" pitchFamily="34" charset="-122"/>
                </a:rPr>
                <a:t>氛围营造</a:t>
              </a:r>
              <a:endParaRPr lang="zh-CN" altLang="en-US" dirty="0">
                <a:solidFill>
                  <a:schemeClr val="tx1"/>
                </a:solidFill>
                <a:latin typeface="微软雅黑" panose="020B0503020204020204" pitchFamily="34" charset="-122"/>
                <a:ea typeface="微软雅黑" panose="020B0503020204020204" pitchFamily="34" charset="-122"/>
              </a:endParaRPr>
            </a:p>
          </p:txBody>
        </p:sp>
        <p:sp>
          <p:nvSpPr>
            <p:cNvPr id="38" name="椭圆 37"/>
            <p:cNvSpPr/>
            <p:nvPr/>
          </p:nvSpPr>
          <p:spPr>
            <a:xfrm>
              <a:off x="5445488" y="5840093"/>
              <a:ext cx="1998400" cy="459412"/>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zh-CN" altLang="en-US" dirty="0">
                  <a:solidFill>
                    <a:schemeClr val="tx1"/>
                  </a:solidFill>
                  <a:latin typeface="微软雅黑" panose="020B0503020204020204" pitchFamily="34" charset="-122"/>
                  <a:ea typeface="微软雅黑" panose="020B0503020204020204" pitchFamily="34" charset="-122"/>
                </a:rPr>
                <a:t>战略联动</a:t>
              </a:r>
              <a:endParaRPr lang="zh-CN" altLang="en-US" dirty="0">
                <a:solidFill>
                  <a:schemeClr val="tx1"/>
                </a:solidFill>
                <a:latin typeface="微软雅黑" panose="020B0503020204020204" pitchFamily="34" charset="-122"/>
                <a:ea typeface="微软雅黑" panose="020B0503020204020204" pitchFamily="34" charset="-122"/>
              </a:endParaRPr>
            </a:p>
          </p:txBody>
        </p:sp>
        <p:sp>
          <p:nvSpPr>
            <p:cNvPr id="43" name="椭圆 42"/>
            <p:cNvSpPr/>
            <p:nvPr/>
          </p:nvSpPr>
          <p:spPr>
            <a:xfrm>
              <a:off x="7483984" y="5840093"/>
              <a:ext cx="1998400" cy="459412"/>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zh-CN" altLang="en-US" dirty="0">
                  <a:solidFill>
                    <a:schemeClr val="tx1"/>
                  </a:solidFill>
                  <a:latin typeface="微软雅黑" panose="020B0503020204020204" pitchFamily="34" charset="-122"/>
                  <a:ea typeface="微软雅黑" panose="020B0503020204020204" pitchFamily="34" charset="-122"/>
                </a:rPr>
                <a:t>人才支撑</a:t>
              </a:r>
              <a:endParaRPr lang="zh-CN" altLang="en-US" dirty="0">
                <a:solidFill>
                  <a:schemeClr val="tx1"/>
                </a:solidFill>
                <a:latin typeface="微软雅黑" panose="020B0503020204020204" pitchFamily="34" charset="-122"/>
                <a:ea typeface="微软雅黑" panose="020B0503020204020204" pitchFamily="34" charset="-122"/>
              </a:endParaRPr>
            </a:p>
          </p:txBody>
        </p:sp>
        <p:sp>
          <p:nvSpPr>
            <p:cNvPr id="47" name="椭圆 46"/>
            <p:cNvSpPr/>
            <p:nvPr/>
          </p:nvSpPr>
          <p:spPr>
            <a:xfrm>
              <a:off x="9522481" y="5840093"/>
              <a:ext cx="1998400" cy="459412"/>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zh-CN" altLang="en-US" dirty="0">
                  <a:solidFill>
                    <a:schemeClr val="tx1"/>
                  </a:solidFill>
                  <a:latin typeface="微软雅黑" panose="020B0503020204020204" pitchFamily="34" charset="-122"/>
                  <a:ea typeface="微软雅黑" panose="020B0503020204020204" pitchFamily="34" charset="-122"/>
                </a:rPr>
                <a:t>品牌引领</a:t>
              </a:r>
              <a:endParaRPr lang="zh-CN" altLang="en-US" dirty="0">
                <a:solidFill>
                  <a:schemeClr val="tx1"/>
                </a:solidFill>
                <a:latin typeface="微软雅黑" panose="020B0503020204020204" pitchFamily="34" charset="-122"/>
                <a:ea typeface="微软雅黑" panose="020B0503020204020204" pitchFamily="34" charset="-122"/>
              </a:endParaRPr>
            </a:p>
          </p:txBody>
        </p:sp>
        <p:sp>
          <p:nvSpPr>
            <p:cNvPr id="3" name="矩形: 圆角 2"/>
            <p:cNvSpPr/>
            <p:nvPr/>
          </p:nvSpPr>
          <p:spPr bwMode="auto">
            <a:xfrm>
              <a:off x="1280456" y="2898422"/>
              <a:ext cx="468240" cy="964510"/>
            </a:xfrm>
            <a:prstGeom prst="roundRect">
              <a:avLst/>
            </a:prstGeom>
          </p:spPr>
          <p:style>
            <a:lnRef idx="1">
              <a:schemeClr val="accent4"/>
            </a:lnRef>
            <a:fillRef idx="2">
              <a:schemeClr val="accent4"/>
            </a:fillRef>
            <a:effectRef idx="1">
              <a:schemeClr val="accent4"/>
            </a:effectRef>
            <a:fontRef idx="minor">
              <a:schemeClr val="dk1"/>
            </a:fontRef>
          </p:style>
          <p:txBody>
            <a:bodyPr wrap="square" lIns="86148" tIns="86148" rIns="86148" bIns="86148" rtlCol="0" anchor="ctr"/>
            <a:lstStyle/>
            <a:p>
              <a:pPr algn="ctr">
                <a:spcBef>
                  <a:spcPct val="0"/>
                </a:spcBef>
              </a:pPr>
              <a:r>
                <a:rPr lang="zh-CN" altLang="en-US" sz="1600" b="1" dirty="0">
                  <a:solidFill>
                    <a:schemeClr val="tx1"/>
                  </a:solidFill>
                  <a:latin typeface="微软雅黑" panose="020B0503020204020204" pitchFamily="34" charset="-122"/>
                  <a:ea typeface="微软雅黑" panose="020B0503020204020204" pitchFamily="34" charset="-122"/>
                </a:rPr>
                <a:t>改</a:t>
              </a:r>
              <a:endParaRPr lang="en-US" altLang="zh-CN" sz="1600" b="1" dirty="0">
                <a:solidFill>
                  <a:schemeClr val="tx1"/>
                </a:solidFill>
                <a:latin typeface="微软雅黑" panose="020B0503020204020204" pitchFamily="34" charset="-122"/>
                <a:ea typeface="微软雅黑" panose="020B0503020204020204" pitchFamily="34" charset="-122"/>
              </a:endParaRPr>
            </a:p>
            <a:p>
              <a:pPr algn="ctr">
                <a:spcBef>
                  <a:spcPct val="0"/>
                </a:spcBef>
              </a:pPr>
              <a:endParaRPr lang="en-US" altLang="zh-CN" sz="1600" b="1" dirty="0">
                <a:solidFill>
                  <a:schemeClr val="tx1"/>
                </a:solidFill>
                <a:latin typeface="微软雅黑" panose="020B0503020204020204" pitchFamily="34" charset="-122"/>
                <a:ea typeface="微软雅黑" panose="020B0503020204020204" pitchFamily="34" charset="-122"/>
              </a:endParaRPr>
            </a:p>
            <a:p>
              <a:pPr algn="ctr">
                <a:spcBef>
                  <a:spcPct val="0"/>
                </a:spcBef>
              </a:pPr>
              <a:r>
                <a:rPr lang="zh-CN" altLang="en-US" sz="1600" b="1" dirty="0">
                  <a:solidFill>
                    <a:schemeClr val="tx1"/>
                  </a:solidFill>
                  <a:latin typeface="微软雅黑" panose="020B0503020204020204" pitchFamily="34" charset="-122"/>
                  <a:ea typeface="微软雅黑" panose="020B0503020204020204" pitchFamily="34" charset="-122"/>
                </a:rPr>
                <a:t>革</a:t>
              </a:r>
              <a:endParaRPr lang="zh-CN" altLang="en-US" sz="1600" b="1" dirty="0">
                <a:solidFill>
                  <a:schemeClr val="tx1"/>
                </a:solidFill>
                <a:latin typeface="微软雅黑" panose="020B0503020204020204" pitchFamily="34" charset="-122"/>
                <a:ea typeface="微软雅黑" panose="020B0503020204020204" pitchFamily="34" charset="-122"/>
              </a:endParaRPr>
            </a:p>
          </p:txBody>
        </p:sp>
        <p:sp>
          <p:nvSpPr>
            <p:cNvPr id="5" name="矩形 4"/>
            <p:cNvSpPr/>
            <p:nvPr/>
          </p:nvSpPr>
          <p:spPr bwMode="auto">
            <a:xfrm>
              <a:off x="1748696" y="2901773"/>
              <a:ext cx="2928493" cy="967996"/>
            </a:xfrm>
            <a:prstGeom prst="rect">
              <a:avLst/>
            </a:prstGeom>
            <a:solidFill>
              <a:schemeClr val="bg1">
                <a:lumMod val="85000"/>
              </a:schemeClr>
            </a:solidFill>
            <a:ln>
              <a:no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just">
                <a:spcBef>
                  <a:spcPct val="0"/>
                </a:spcBef>
              </a:pPr>
              <a:r>
                <a:rPr lang="en-US" altLang="zh-CN" sz="1200" dirty="0">
                  <a:solidFill>
                    <a:schemeClr val="tx1"/>
                  </a:solidFill>
                  <a:latin typeface="微软雅黑" panose="020B0503020204020204" pitchFamily="34" charset="-122"/>
                  <a:ea typeface="微软雅黑" panose="020B0503020204020204" pitchFamily="34" charset="-122"/>
                </a:rPr>
                <a:t>1.</a:t>
              </a:r>
              <a:r>
                <a:rPr lang="zh-CN" altLang="en-US" sz="1200" dirty="0">
                  <a:solidFill>
                    <a:schemeClr val="tx1"/>
                  </a:solidFill>
                  <a:latin typeface="微软雅黑" panose="020B0503020204020204" pitchFamily="34" charset="-122"/>
                  <a:ea typeface="微软雅黑" panose="020B0503020204020204" pitchFamily="34" charset="-122"/>
                </a:rPr>
                <a:t>国资委要充分利用综改试点契机，推动区属国资改革；</a:t>
              </a:r>
              <a:endParaRPr lang="en-US" altLang="zh-CN" sz="1200" dirty="0">
                <a:solidFill>
                  <a:schemeClr val="tx1"/>
                </a:solidFill>
                <a:latin typeface="微软雅黑" panose="020B0503020204020204" pitchFamily="34" charset="-122"/>
                <a:ea typeface="微软雅黑" panose="020B0503020204020204" pitchFamily="34" charset="-122"/>
              </a:endParaRPr>
            </a:p>
            <a:p>
              <a:pPr algn="just">
                <a:spcBef>
                  <a:spcPct val="0"/>
                </a:spcBef>
              </a:pPr>
              <a:r>
                <a:rPr lang="en-US" altLang="zh-CN" sz="1200" dirty="0">
                  <a:solidFill>
                    <a:schemeClr val="tx1"/>
                  </a:solidFill>
                  <a:latin typeface="微软雅黑" panose="020B0503020204020204" pitchFamily="34" charset="-122"/>
                  <a:ea typeface="微软雅黑" panose="020B0503020204020204" pitchFamily="34" charset="-122"/>
                </a:rPr>
                <a:t>2</a:t>
              </a:r>
              <a:r>
                <a:rPr lang="zh-CN" altLang="en-US" sz="1200" dirty="0">
                  <a:solidFill>
                    <a:schemeClr val="tx1"/>
                  </a:solidFill>
                  <a:latin typeface="微软雅黑" panose="020B0503020204020204" pitchFamily="34" charset="-122"/>
                  <a:ea typeface="微软雅黑" panose="020B0503020204020204" pitchFamily="34" charset="-122"/>
                </a:rPr>
                <a:t>、企业要积极响应国资委各项改革，针对问题瓶颈进行确定改革试点。</a:t>
              </a:r>
              <a:endParaRPr lang="zh-CN" altLang="en-US" sz="1200" dirty="0">
                <a:solidFill>
                  <a:schemeClr val="tx1"/>
                </a:solidFill>
                <a:latin typeface="微软雅黑" panose="020B0503020204020204" pitchFamily="34" charset="-122"/>
                <a:ea typeface="微软雅黑" panose="020B0503020204020204" pitchFamily="34" charset="-122"/>
              </a:endParaRPr>
            </a:p>
          </p:txBody>
        </p:sp>
        <p:sp>
          <p:nvSpPr>
            <p:cNvPr id="62" name="矩形: 圆角 61"/>
            <p:cNvSpPr/>
            <p:nvPr/>
          </p:nvSpPr>
          <p:spPr bwMode="auto">
            <a:xfrm>
              <a:off x="4689501" y="2908262"/>
              <a:ext cx="468240" cy="964510"/>
            </a:xfrm>
            <a:prstGeom prst="roundRect">
              <a:avLst/>
            </a:prstGeom>
          </p:spPr>
          <p:style>
            <a:lnRef idx="1">
              <a:schemeClr val="accent4"/>
            </a:lnRef>
            <a:fillRef idx="2">
              <a:schemeClr val="accent4"/>
            </a:fillRef>
            <a:effectRef idx="1">
              <a:schemeClr val="accent4"/>
            </a:effectRef>
            <a:fontRef idx="minor">
              <a:schemeClr val="dk1"/>
            </a:fontRef>
          </p:style>
          <p:txBody>
            <a:bodyPr wrap="square" lIns="86148" tIns="86148" rIns="86148" bIns="86148" rtlCol="0" anchor="ctr"/>
            <a:lstStyle/>
            <a:p>
              <a:pPr algn="ctr">
                <a:spcBef>
                  <a:spcPct val="0"/>
                </a:spcBef>
              </a:pPr>
              <a:r>
                <a:rPr lang="zh-CN" altLang="en-US" sz="1600" b="1" dirty="0">
                  <a:solidFill>
                    <a:schemeClr val="tx1"/>
                  </a:solidFill>
                  <a:latin typeface="微软雅黑" panose="020B0503020204020204" pitchFamily="34" charset="-122"/>
                  <a:ea typeface="微软雅黑" panose="020B0503020204020204" pitchFamily="34" charset="-122"/>
                </a:rPr>
                <a:t>发</a:t>
              </a:r>
              <a:endParaRPr lang="en-US" altLang="zh-CN" sz="1600" b="1" dirty="0">
                <a:solidFill>
                  <a:schemeClr val="tx1"/>
                </a:solidFill>
                <a:latin typeface="微软雅黑" panose="020B0503020204020204" pitchFamily="34" charset="-122"/>
                <a:ea typeface="微软雅黑" panose="020B0503020204020204" pitchFamily="34" charset="-122"/>
              </a:endParaRPr>
            </a:p>
            <a:p>
              <a:pPr algn="ctr">
                <a:spcBef>
                  <a:spcPct val="0"/>
                </a:spcBef>
              </a:pPr>
              <a:endParaRPr lang="en-US" altLang="zh-CN" sz="1600" b="1" dirty="0">
                <a:solidFill>
                  <a:schemeClr val="tx1"/>
                </a:solidFill>
                <a:latin typeface="微软雅黑" panose="020B0503020204020204" pitchFamily="34" charset="-122"/>
                <a:ea typeface="微软雅黑" panose="020B0503020204020204" pitchFamily="34" charset="-122"/>
              </a:endParaRPr>
            </a:p>
            <a:p>
              <a:pPr algn="ctr">
                <a:spcBef>
                  <a:spcPct val="0"/>
                </a:spcBef>
              </a:pPr>
              <a:r>
                <a:rPr lang="zh-CN" altLang="en-US" sz="1600" b="1" dirty="0">
                  <a:solidFill>
                    <a:schemeClr val="tx1"/>
                  </a:solidFill>
                  <a:latin typeface="微软雅黑" panose="020B0503020204020204" pitchFamily="34" charset="-122"/>
                  <a:ea typeface="微软雅黑" panose="020B0503020204020204" pitchFamily="34" charset="-122"/>
                </a:rPr>
                <a:t>展</a:t>
              </a:r>
              <a:endParaRPr lang="zh-CN" altLang="en-US" sz="1600" b="1" dirty="0">
                <a:solidFill>
                  <a:schemeClr val="tx1"/>
                </a:solidFill>
                <a:latin typeface="微软雅黑" panose="020B0503020204020204" pitchFamily="34" charset="-122"/>
                <a:ea typeface="微软雅黑" panose="020B0503020204020204" pitchFamily="34" charset="-122"/>
              </a:endParaRPr>
            </a:p>
          </p:txBody>
        </p:sp>
        <p:sp>
          <p:nvSpPr>
            <p:cNvPr id="63" name="矩形 62"/>
            <p:cNvSpPr/>
            <p:nvPr/>
          </p:nvSpPr>
          <p:spPr bwMode="auto">
            <a:xfrm>
              <a:off x="5157741" y="2911613"/>
              <a:ext cx="2928493" cy="967996"/>
            </a:xfrm>
            <a:prstGeom prst="rect">
              <a:avLst/>
            </a:prstGeom>
            <a:solidFill>
              <a:schemeClr val="bg1">
                <a:lumMod val="85000"/>
              </a:schemeClr>
            </a:solidFill>
            <a:ln>
              <a:no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just">
                <a:spcBef>
                  <a:spcPct val="0"/>
                </a:spcBef>
              </a:pPr>
              <a:r>
                <a:rPr lang="en-US" altLang="zh-CN" sz="1200" dirty="0">
                  <a:solidFill>
                    <a:schemeClr val="tx1"/>
                  </a:solidFill>
                  <a:latin typeface="微软雅黑" panose="020B0503020204020204" pitchFamily="34" charset="-122"/>
                  <a:ea typeface="微软雅黑" panose="020B0503020204020204" pitchFamily="34" charset="-122"/>
                </a:rPr>
                <a:t>1</a:t>
              </a:r>
              <a:r>
                <a:rPr lang="zh-CN" altLang="en-US" sz="1200" dirty="0">
                  <a:solidFill>
                    <a:schemeClr val="tx1"/>
                  </a:solidFill>
                  <a:latin typeface="微软雅黑" panose="020B0503020204020204" pitchFamily="34" charset="-122"/>
                  <a:ea typeface="微软雅黑" panose="020B0503020204020204" pitchFamily="34" charset="-122"/>
                </a:rPr>
                <a:t>、国资委要打大力鼓励企业创新发展，制定相应改革扶持政策；</a:t>
              </a:r>
              <a:endParaRPr lang="en-US" altLang="zh-CN" sz="1200" dirty="0">
                <a:solidFill>
                  <a:schemeClr val="tx1"/>
                </a:solidFill>
                <a:latin typeface="微软雅黑" panose="020B0503020204020204" pitchFamily="34" charset="-122"/>
                <a:ea typeface="微软雅黑" panose="020B0503020204020204" pitchFamily="34" charset="-122"/>
              </a:endParaRPr>
            </a:p>
            <a:p>
              <a:pPr algn="just">
                <a:spcBef>
                  <a:spcPct val="0"/>
                </a:spcBef>
              </a:pPr>
              <a:r>
                <a:rPr lang="en-US" altLang="zh-CN" sz="1200" dirty="0">
                  <a:solidFill>
                    <a:schemeClr val="tx1"/>
                  </a:solidFill>
                  <a:latin typeface="微软雅黑" panose="020B0503020204020204" pitchFamily="34" charset="-122"/>
                  <a:ea typeface="微软雅黑" panose="020B0503020204020204" pitchFamily="34" charset="-122"/>
                </a:rPr>
                <a:t>2</a:t>
              </a:r>
              <a:r>
                <a:rPr lang="zh-CN" altLang="en-US" sz="1200" dirty="0">
                  <a:solidFill>
                    <a:schemeClr val="tx1"/>
                  </a:solidFill>
                  <a:latin typeface="微软雅黑" panose="020B0503020204020204" pitchFamily="34" charset="-122"/>
                  <a:ea typeface="微软雅黑" panose="020B0503020204020204" pitchFamily="34" charset="-122"/>
                </a:rPr>
                <a:t>、企业要结合自身定位与业务，在商业模式、资本运作与经营方式方面进行创新发展。</a:t>
              </a:r>
              <a:endParaRPr lang="zh-CN" altLang="en-US" sz="1200" dirty="0">
                <a:solidFill>
                  <a:schemeClr val="tx1"/>
                </a:solidFill>
                <a:latin typeface="微软雅黑" panose="020B0503020204020204" pitchFamily="34" charset="-122"/>
                <a:ea typeface="微软雅黑" panose="020B0503020204020204" pitchFamily="34" charset="-122"/>
              </a:endParaRPr>
            </a:p>
          </p:txBody>
        </p:sp>
        <p:sp>
          <p:nvSpPr>
            <p:cNvPr id="64" name="矩形: 圆角 63"/>
            <p:cNvSpPr/>
            <p:nvPr/>
          </p:nvSpPr>
          <p:spPr bwMode="auto">
            <a:xfrm>
              <a:off x="8120026" y="2915897"/>
              <a:ext cx="468240" cy="964510"/>
            </a:xfrm>
            <a:prstGeom prst="roundRect">
              <a:avLst/>
            </a:prstGeom>
          </p:spPr>
          <p:style>
            <a:lnRef idx="1">
              <a:schemeClr val="accent4"/>
            </a:lnRef>
            <a:fillRef idx="2">
              <a:schemeClr val="accent4"/>
            </a:fillRef>
            <a:effectRef idx="1">
              <a:schemeClr val="accent4"/>
            </a:effectRef>
            <a:fontRef idx="minor">
              <a:schemeClr val="dk1"/>
            </a:fontRef>
          </p:style>
          <p:txBody>
            <a:bodyPr wrap="square" lIns="86148" tIns="86148" rIns="86148" bIns="86148" rtlCol="0" anchor="ctr"/>
            <a:lstStyle/>
            <a:p>
              <a:pPr algn="ctr">
                <a:spcBef>
                  <a:spcPct val="0"/>
                </a:spcBef>
              </a:pPr>
              <a:r>
                <a:rPr lang="zh-CN" altLang="en-US" sz="1600" b="1" dirty="0">
                  <a:solidFill>
                    <a:schemeClr val="tx1"/>
                  </a:solidFill>
                  <a:latin typeface="微软雅黑" panose="020B0503020204020204" pitchFamily="34" charset="-122"/>
                  <a:ea typeface="微软雅黑" panose="020B0503020204020204" pitchFamily="34" charset="-122"/>
                </a:rPr>
                <a:t>转</a:t>
              </a:r>
              <a:endParaRPr lang="en-US" altLang="zh-CN" sz="1600" b="1" dirty="0">
                <a:solidFill>
                  <a:schemeClr val="tx1"/>
                </a:solidFill>
                <a:latin typeface="微软雅黑" panose="020B0503020204020204" pitchFamily="34" charset="-122"/>
                <a:ea typeface="微软雅黑" panose="020B0503020204020204" pitchFamily="34" charset="-122"/>
              </a:endParaRPr>
            </a:p>
            <a:p>
              <a:pPr algn="ctr">
                <a:spcBef>
                  <a:spcPct val="0"/>
                </a:spcBef>
              </a:pPr>
              <a:endParaRPr lang="en-US" altLang="zh-CN" sz="1600" b="1" dirty="0">
                <a:solidFill>
                  <a:schemeClr val="tx1"/>
                </a:solidFill>
                <a:latin typeface="微软雅黑" panose="020B0503020204020204" pitchFamily="34" charset="-122"/>
                <a:ea typeface="微软雅黑" panose="020B0503020204020204" pitchFamily="34" charset="-122"/>
              </a:endParaRPr>
            </a:p>
            <a:p>
              <a:pPr algn="ctr">
                <a:spcBef>
                  <a:spcPct val="0"/>
                </a:spcBef>
              </a:pPr>
              <a:r>
                <a:rPr lang="zh-CN" altLang="en-US" sz="1600" b="1" dirty="0">
                  <a:solidFill>
                    <a:schemeClr val="tx1"/>
                  </a:solidFill>
                  <a:latin typeface="微软雅黑" panose="020B0503020204020204" pitchFamily="34" charset="-122"/>
                  <a:ea typeface="微软雅黑" panose="020B0503020204020204" pitchFamily="34" charset="-122"/>
                </a:rPr>
                <a:t>型</a:t>
              </a:r>
              <a:endParaRPr lang="zh-CN" altLang="en-US" sz="1600" b="1" dirty="0">
                <a:solidFill>
                  <a:schemeClr val="tx1"/>
                </a:solidFill>
                <a:latin typeface="微软雅黑" panose="020B0503020204020204" pitchFamily="34" charset="-122"/>
                <a:ea typeface="微软雅黑" panose="020B0503020204020204" pitchFamily="34" charset="-122"/>
              </a:endParaRPr>
            </a:p>
          </p:txBody>
        </p:sp>
        <p:sp>
          <p:nvSpPr>
            <p:cNvPr id="65" name="矩形 64"/>
            <p:cNvSpPr/>
            <p:nvPr/>
          </p:nvSpPr>
          <p:spPr bwMode="auto">
            <a:xfrm>
              <a:off x="8588266" y="2919248"/>
              <a:ext cx="2928493" cy="967996"/>
            </a:xfrm>
            <a:prstGeom prst="rect">
              <a:avLst/>
            </a:prstGeom>
            <a:solidFill>
              <a:schemeClr val="bg1">
                <a:lumMod val="85000"/>
              </a:schemeClr>
            </a:solidFill>
            <a:ln>
              <a:no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just">
                <a:spcBef>
                  <a:spcPct val="0"/>
                </a:spcBef>
              </a:pPr>
              <a:r>
                <a:rPr lang="en-US" altLang="zh-CN" sz="1200" dirty="0">
                  <a:solidFill>
                    <a:schemeClr val="tx1"/>
                  </a:solidFill>
                  <a:latin typeface="微软雅黑" panose="020B0503020204020204" pitchFamily="34" charset="-122"/>
                  <a:ea typeface="微软雅黑" panose="020B0503020204020204" pitchFamily="34" charset="-122"/>
                </a:rPr>
                <a:t>2</a:t>
              </a:r>
              <a:r>
                <a:rPr lang="zh-CN" altLang="en-US" sz="1200" dirty="0">
                  <a:solidFill>
                    <a:schemeClr val="tx1"/>
                  </a:solidFill>
                  <a:latin typeface="微软雅黑" panose="020B0503020204020204" pitchFamily="34" charset="-122"/>
                  <a:ea typeface="微软雅黑" panose="020B0503020204020204" pitchFamily="34" charset="-122"/>
                </a:rPr>
                <a:t>、国资委要转变监管理念，由管资产向管资本转型。</a:t>
              </a:r>
              <a:endParaRPr lang="en-US" altLang="zh-CN" sz="1200" dirty="0">
                <a:solidFill>
                  <a:schemeClr val="tx1"/>
                </a:solidFill>
                <a:latin typeface="微软雅黑" panose="020B0503020204020204" pitchFamily="34" charset="-122"/>
                <a:ea typeface="微软雅黑" panose="020B0503020204020204" pitchFamily="34" charset="-122"/>
              </a:endParaRPr>
            </a:p>
            <a:p>
              <a:pPr algn="just">
                <a:spcBef>
                  <a:spcPct val="0"/>
                </a:spcBef>
              </a:pPr>
              <a:r>
                <a:rPr lang="en-US" altLang="zh-CN" sz="1200" dirty="0">
                  <a:solidFill>
                    <a:schemeClr val="tx1"/>
                  </a:solidFill>
                  <a:latin typeface="微软雅黑" panose="020B0503020204020204" pitchFamily="34" charset="-122"/>
                  <a:ea typeface="微软雅黑" panose="020B0503020204020204" pitchFamily="34" charset="-122"/>
                </a:rPr>
                <a:t>2</a:t>
              </a:r>
              <a:r>
                <a:rPr lang="zh-CN" altLang="en-US" sz="1200" dirty="0">
                  <a:solidFill>
                    <a:schemeClr val="tx1"/>
                  </a:solidFill>
                  <a:latin typeface="微软雅黑" panose="020B0503020204020204" pitchFamily="34" charset="-122"/>
                  <a:ea typeface="微软雅黑" panose="020B0503020204020204" pitchFamily="34" charset="-122"/>
                </a:rPr>
                <a:t>、国有企业要转变经营理念，嫁接新技术、新手段，由传统业务向市场化方向转型。</a:t>
              </a:r>
              <a:endParaRPr lang="zh-CN" altLang="en-US" sz="1200" dirty="0">
                <a:solidFill>
                  <a:schemeClr val="tx1"/>
                </a:solidFill>
                <a:latin typeface="微软雅黑" panose="020B0503020204020204" pitchFamily="34" charset="-122"/>
                <a:ea typeface="微软雅黑" panose="020B0503020204020204" pitchFamily="34" charset="-122"/>
              </a:endParaRPr>
            </a:p>
          </p:txBody>
        </p:sp>
      </p:gr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2"/>
          <p:cNvSpPr txBox="1"/>
          <p:nvPr/>
        </p:nvSpPr>
        <p:spPr bwMode="auto">
          <a:xfrm>
            <a:off x="410817" y="354140"/>
            <a:ext cx="11395903" cy="461665"/>
          </a:xfrm>
          <a:prstGeom prst="rect">
            <a:avLst/>
          </a:prstGeom>
          <a:noFill/>
          <a:ln w="9525">
            <a:noFill/>
            <a:miter lim="800000"/>
          </a:ln>
        </p:spPr>
        <p:txBody>
          <a:bodyPr vert="horz" wrap="square" lIns="91440" tIns="45720" rIns="91440" bIns="45720" numCol="1" anchor="ctr" anchorCtr="0" compatLnSpc="1">
            <a:spAutoFit/>
          </a:bodyPr>
          <a:lstStyle>
            <a:lvl1pPr algn="just" rtl="0" eaLnBrk="0" fontAlgn="base" hangingPunct="0">
              <a:spcBef>
                <a:spcPct val="0"/>
              </a:spcBef>
              <a:spcAft>
                <a:spcPct val="0"/>
              </a:spcAft>
              <a:defRPr sz="2665" b="1" kern="1200">
                <a:solidFill>
                  <a:schemeClr val="tx2"/>
                </a:solidFill>
                <a:latin typeface="微软雅黑" panose="020B0503020204020204" pitchFamily="34" charset="-122"/>
                <a:ea typeface="微软雅黑" panose="020B0503020204020204" pitchFamily="34" charset="-122"/>
                <a:cs typeface="微软雅黑" panose="020B0503020204020204" pitchFamily="34" charset="-122"/>
              </a:defRPr>
            </a:lvl1pPr>
            <a:lvl2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2pPr>
            <a:lvl3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3pPr>
            <a:lvl4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4pPr>
            <a:lvl5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5pPr>
            <a:lvl6pPr marL="4572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6pPr>
            <a:lvl7pPr marL="9144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7pPr>
            <a:lvl8pPr marL="13716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8pPr>
            <a:lvl9pPr marL="18288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9pPr>
          </a:lstStyle>
          <a:p>
            <a:r>
              <a:rPr lang="en-US" altLang="zh-CN" sz="2400" dirty="0">
                <a:solidFill>
                  <a:schemeClr val="tx1"/>
                </a:solidFill>
              </a:rPr>
              <a:t>1</a:t>
            </a:r>
            <a:r>
              <a:rPr lang="zh-CN" altLang="en-US" sz="2400" dirty="0">
                <a:solidFill>
                  <a:schemeClr val="tx1"/>
                </a:solidFill>
              </a:rPr>
              <a:t>大引领：充分发挥党对国有企业的领导作用为主线</a:t>
            </a:r>
            <a:endParaRPr lang="zh-CN" altLang="zh-CN" sz="2400" dirty="0">
              <a:solidFill>
                <a:schemeClr val="tx1"/>
              </a:solidFill>
            </a:endParaRPr>
          </a:p>
        </p:txBody>
      </p:sp>
      <p:grpSp>
        <p:nvGrpSpPr>
          <p:cNvPr id="2" name="组合 1"/>
          <p:cNvGrpSpPr/>
          <p:nvPr/>
        </p:nvGrpSpPr>
        <p:grpSpPr>
          <a:xfrm>
            <a:off x="440458" y="1396862"/>
            <a:ext cx="11324561" cy="4885976"/>
            <a:chOff x="440458" y="1139687"/>
            <a:chExt cx="11324561" cy="4885976"/>
          </a:xfrm>
        </p:grpSpPr>
        <p:sp>
          <p:nvSpPr>
            <p:cNvPr id="36" name="圆角矩形 14"/>
            <p:cNvSpPr>
              <a:spLocks noChangeArrowheads="1"/>
            </p:cNvSpPr>
            <p:nvPr/>
          </p:nvSpPr>
          <p:spPr bwMode="auto">
            <a:xfrm>
              <a:off x="440458" y="3580869"/>
              <a:ext cx="11311084" cy="1147981"/>
            </a:xfrm>
            <a:prstGeom prst="roundRect">
              <a:avLst>
                <a:gd name="adj" fmla="val 50000"/>
              </a:avLst>
            </a:prstGeom>
            <a:noFill/>
            <a:ln w="19050" algn="ctr">
              <a:solidFill>
                <a:srgbClr val="002060"/>
              </a:solidFill>
              <a:prstDash val="sysDash"/>
              <a:round/>
            </a:ln>
          </p:spPr>
          <p:txBody>
            <a:body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2000" b="1"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37" name="矩形 62"/>
            <p:cNvSpPr>
              <a:spLocks noChangeArrowheads="1"/>
            </p:cNvSpPr>
            <p:nvPr/>
          </p:nvSpPr>
          <p:spPr bwMode="auto">
            <a:xfrm>
              <a:off x="964720" y="3657609"/>
              <a:ext cx="10205787" cy="1022128"/>
            </a:xfrm>
            <a:prstGeom prst="rect">
              <a:avLst/>
            </a:prstGeom>
            <a:gradFill rotWithShape="1">
              <a:gsLst>
                <a:gs pos="0">
                  <a:srgbClr val="000000">
                    <a:tint val="50000"/>
                    <a:satMod val="300000"/>
                  </a:srgbClr>
                </a:gs>
                <a:gs pos="35000">
                  <a:srgbClr val="000000">
                    <a:tint val="37000"/>
                    <a:satMod val="300000"/>
                  </a:srgbClr>
                </a:gs>
                <a:gs pos="100000">
                  <a:srgbClr val="000000">
                    <a:tint val="15000"/>
                    <a:satMod val="350000"/>
                  </a:srgbClr>
                </a:gs>
              </a:gsLst>
              <a:lin ang="16200000" scaled="1"/>
            </a:gradFill>
            <a:ln w="9525" cap="flat" cmpd="sng" algn="ctr">
              <a:noFill/>
              <a:prstDash val="solid"/>
            </a:ln>
            <a:effectLst>
              <a:outerShdw blurRad="40000" dist="20000" dir="5400000" rotWithShape="0">
                <a:srgbClr val="000000">
                  <a:alpha val="38000"/>
                </a:srgbClr>
              </a:outerShdw>
            </a:effectLst>
          </p:spPr>
          <p:txBody>
            <a:bodyPr>
              <a:spAutoFit/>
            </a:bodyPr>
            <a:lstStyle/>
            <a:p>
              <a:pPr marL="0" marR="0" lvl="0" indent="0" defTabSz="914400" eaLnBrk="1" fontAlgn="auto" latinLnBrk="0" hangingPunct="1">
                <a:lnSpc>
                  <a:spcPct val="100000"/>
                </a:lnSpc>
                <a:spcBef>
                  <a:spcPts val="0"/>
                </a:spcBef>
                <a:spcAft>
                  <a:spcPts val="0"/>
                </a:spcAft>
                <a:buClrTx/>
                <a:buSzTx/>
                <a:buFontTx/>
                <a:buNone/>
                <a:defRPr/>
              </a:pPr>
              <a:endParaRPr kumimoji="0" lang="en-US" altLang="zh-CN" sz="1400" b="0" i="0" u="none" strike="noStrike" kern="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endParaRPr>
            </a:p>
            <a:p>
              <a:pPr marL="0" marR="0" lvl="0" indent="0" defTabSz="914400" eaLnBrk="1" fontAlgn="auto" latinLnBrk="0" hangingPunct="1">
                <a:lnSpc>
                  <a:spcPct val="100000"/>
                </a:lnSpc>
                <a:spcBef>
                  <a:spcPts val="0"/>
                </a:spcBef>
                <a:spcAft>
                  <a:spcPts val="0"/>
                </a:spcAft>
                <a:buClrTx/>
                <a:buSzTx/>
                <a:buFontTx/>
                <a:buNone/>
                <a:defRPr/>
              </a:pPr>
              <a:endParaRPr kumimoji="0" lang="en-US" altLang="zh-CN" sz="1400" b="0" i="0" u="none" strike="noStrike" kern="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endParaRPr>
            </a:p>
            <a:p>
              <a:pPr marL="0" marR="0" lvl="0" indent="0" defTabSz="914400" eaLnBrk="1" fontAlgn="auto" latinLnBrk="0" hangingPunct="1">
                <a:lnSpc>
                  <a:spcPct val="100000"/>
                </a:lnSpc>
                <a:spcBef>
                  <a:spcPts val="0"/>
                </a:spcBef>
                <a:spcAft>
                  <a:spcPts val="0"/>
                </a:spcAft>
                <a:buClrTx/>
                <a:buSzTx/>
                <a:buFontTx/>
                <a:buNone/>
                <a:defRPr/>
              </a:pPr>
              <a:endParaRPr kumimoji="0" lang="en-US" altLang="zh-CN" sz="1400" b="0" i="0" u="none" strike="noStrike" kern="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endParaRPr>
            </a:p>
            <a:p>
              <a:pPr marL="0" marR="0" lvl="0" indent="0" defTabSz="914400" eaLnBrk="1" fontAlgn="auto" latinLnBrk="0" hangingPunct="1">
                <a:lnSpc>
                  <a:spcPct val="100000"/>
                </a:lnSpc>
                <a:spcBef>
                  <a:spcPts val="0"/>
                </a:spcBef>
                <a:spcAft>
                  <a:spcPts val="0"/>
                </a:spcAft>
                <a:buClrTx/>
                <a:buSzTx/>
                <a:buFontTx/>
                <a:buNone/>
                <a:defRPr/>
              </a:pPr>
              <a:endParaRPr kumimoji="0" lang="en-US" altLang="zh-CN" sz="1400" b="0" i="0" u="none" strike="noStrike" kern="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endParaRPr>
            </a:p>
          </p:txBody>
        </p:sp>
        <p:grpSp>
          <p:nvGrpSpPr>
            <p:cNvPr id="3" name="组合 2"/>
            <p:cNvGrpSpPr/>
            <p:nvPr/>
          </p:nvGrpSpPr>
          <p:grpSpPr>
            <a:xfrm>
              <a:off x="1049952" y="3696727"/>
              <a:ext cx="3149144" cy="948997"/>
              <a:chOff x="1075933" y="3284092"/>
              <a:chExt cx="1916081" cy="948997"/>
            </a:xfrm>
          </p:grpSpPr>
          <p:sp>
            <p:nvSpPr>
              <p:cNvPr id="38" name="椭圆 37"/>
              <p:cNvSpPr/>
              <p:nvPr/>
            </p:nvSpPr>
            <p:spPr>
              <a:xfrm>
                <a:off x="1075933" y="3284092"/>
                <a:ext cx="1916081" cy="948997"/>
              </a:xfrm>
              <a:prstGeom prst="ellipse">
                <a:avLst/>
              </a:prstGeom>
              <a:solidFill>
                <a:srgbClr val="9BBB59">
                  <a:lumMod val="20000"/>
                  <a:lumOff val="80000"/>
                </a:srgbClr>
              </a:solidFill>
              <a:ln w="25400" cap="flat" cmpd="sng" algn="ctr">
                <a:solidFill>
                  <a:srgbClr val="00206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39" name="TextBox 10"/>
              <p:cNvSpPr txBox="1">
                <a:spLocks noChangeArrowheads="1"/>
              </p:cNvSpPr>
              <p:nvPr/>
            </p:nvSpPr>
            <p:spPr bwMode="auto">
              <a:xfrm>
                <a:off x="1357937" y="3487156"/>
                <a:ext cx="1352072" cy="417358"/>
              </a:xfrm>
              <a:prstGeom prst="rect">
                <a:avLst/>
              </a:prstGeom>
              <a:noFill/>
              <a:ln w="9525">
                <a:noFill/>
                <a:miter lim="800000"/>
              </a:ln>
            </p:spPr>
            <p:txBody>
              <a:bodyPr wrap="square" anchor="ctr">
                <a:spAutoFit/>
              </a:bodyPr>
              <a:lstStyle/>
              <a:p>
                <a:pPr marL="0" marR="0" lvl="0" indent="0" algn="ctr" defTabSz="914400" eaLnBrk="1" fontAlgn="auto" latinLnBrk="0" hangingPunct="1">
                  <a:lnSpc>
                    <a:spcPct val="130000"/>
                  </a:lnSpc>
                  <a:spcBef>
                    <a:spcPts val="0"/>
                  </a:spcBef>
                  <a:spcAft>
                    <a:spcPts val="0"/>
                  </a:spcAft>
                  <a:buClrTx/>
                  <a:buSzTx/>
                  <a:buFontTx/>
                  <a:buNone/>
                  <a:defRPr/>
                </a:pPr>
                <a:r>
                  <a:rPr lang="zh-CN" altLang="en-US" b="1" kern="0" dirty="0">
                    <a:solidFill>
                      <a:prstClr val="black"/>
                    </a:solidFill>
                    <a:latin typeface="微软雅黑" panose="020B0503020204020204" pitchFamily="34" charset="-122"/>
                    <a:ea typeface="微软雅黑" panose="020B0503020204020204" pitchFamily="34" charset="-122"/>
                  </a:rPr>
                  <a:t>大力提升党建质量</a:t>
                </a:r>
                <a:endParaRPr kumimoji="0" lang="en-US" altLang="zh-CN" b="1"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grpSp>
        <p:grpSp>
          <p:nvGrpSpPr>
            <p:cNvPr id="5" name="组合 4"/>
            <p:cNvGrpSpPr/>
            <p:nvPr/>
          </p:nvGrpSpPr>
          <p:grpSpPr>
            <a:xfrm>
              <a:off x="4496901" y="3696727"/>
              <a:ext cx="3149144" cy="948997"/>
              <a:chOff x="5151465" y="3328311"/>
              <a:chExt cx="1916081" cy="948997"/>
            </a:xfrm>
          </p:grpSpPr>
          <p:sp>
            <p:nvSpPr>
              <p:cNvPr id="42" name="椭圆 41"/>
              <p:cNvSpPr/>
              <p:nvPr/>
            </p:nvSpPr>
            <p:spPr>
              <a:xfrm>
                <a:off x="5151465" y="3328311"/>
                <a:ext cx="1916081" cy="948997"/>
              </a:xfrm>
              <a:prstGeom prst="ellipse">
                <a:avLst/>
              </a:prstGeom>
              <a:solidFill>
                <a:srgbClr val="9BBB59">
                  <a:lumMod val="20000"/>
                  <a:lumOff val="80000"/>
                </a:srgbClr>
              </a:solidFill>
              <a:ln w="25400" cap="flat" cmpd="sng" algn="ctr">
                <a:solidFill>
                  <a:srgbClr val="002060"/>
                </a:solidFill>
                <a:prstDash val="solid"/>
              </a:ln>
              <a:effectLst/>
            </p:spPr>
            <p:txBody>
              <a:bodyPr anchor="ctr"/>
              <a:lstStyle/>
              <a:p>
                <a:pPr algn="ctr"/>
                <a:endParaRPr lang="zh-CN" altLang="en-US" kern="0">
                  <a:solidFill>
                    <a:prstClr val="white"/>
                  </a:solidFill>
                  <a:latin typeface="微软雅黑" panose="020B0503020204020204" pitchFamily="34" charset="-122"/>
                  <a:ea typeface="微软雅黑" panose="020B0503020204020204" pitchFamily="34" charset="-122"/>
                </a:endParaRPr>
              </a:p>
            </p:txBody>
          </p:sp>
          <p:sp>
            <p:nvSpPr>
              <p:cNvPr id="43" name="TextBox 10"/>
              <p:cNvSpPr txBox="1">
                <a:spLocks noChangeArrowheads="1"/>
              </p:cNvSpPr>
              <p:nvPr/>
            </p:nvSpPr>
            <p:spPr bwMode="auto">
              <a:xfrm>
                <a:off x="5416020" y="3516446"/>
                <a:ext cx="1386970" cy="417358"/>
              </a:xfrm>
              <a:prstGeom prst="rect">
                <a:avLst/>
              </a:prstGeom>
              <a:noFill/>
              <a:ln w="9525">
                <a:noFill/>
                <a:miter lim="800000"/>
              </a:ln>
            </p:spPr>
            <p:txBody>
              <a:bodyPr wrap="square" anchor="ctr">
                <a:spAutoFit/>
              </a:bodyPr>
              <a:lstStyle/>
              <a:p>
                <a:pPr marR="0" lvl="0" indent="0" algn="ctr" fontAlgn="auto">
                  <a:lnSpc>
                    <a:spcPct val="130000"/>
                  </a:lnSpc>
                  <a:spcBef>
                    <a:spcPts val="0"/>
                  </a:spcBef>
                  <a:spcAft>
                    <a:spcPts val="0"/>
                  </a:spcAft>
                  <a:buClrTx/>
                  <a:buSzTx/>
                  <a:buFontTx/>
                  <a:buNone/>
                  <a:defRPr/>
                </a:pPr>
                <a:r>
                  <a:rPr lang="zh-CN" altLang="en-US" b="1" kern="0" dirty="0">
                    <a:solidFill>
                      <a:prstClr val="black"/>
                    </a:solidFill>
                    <a:latin typeface="微软雅黑" panose="020B0503020204020204" pitchFamily="34" charset="-122"/>
                    <a:ea typeface="微软雅黑" panose="020B0503020204020204" pitchFamily="34" charset="-122"/>
                  </a:rPr>
                  <a:t>优化党的组织设置</a:t>
                </a:r>
                <a:endParaRPr lang="en-US" altLang="zh-CN" b="1" kern="0" dirty="0">
                  <a:solidFill>
                    <a:prstClr val="black"/>
                  </a:solidFill>
                  <a:latin typeface="微软雅黑" panose="020B0503020204020204" pitchFamily="34" charset="-122"/>
                  <a:ea typeface="微软雅黑" panose="020B0503020204020204" pitchFamily="34" charset="-122"/>
                </a:endParaRPr>
              </a:p>
            </p:txBody>
          </p:sp>
        </p:grpSp>
        <p:grpSp>
          <p:nvGrpSpPr>
            <p:cNvPr id="8" name="组合 7"/>
            <p:cNvGrpSpPr/>
            <p:nvPr/>
          </p:nvGrpSpPr>
          <p:grpSpPr>
            <a:xfrm>
              <a:off x="7943851" y="3696727"/>
              <a:ext cx="3149144" cy="948997"/>
              <a:chOff x="9236657" y="3328311"/>
              <a:chExt cx="1916081" cy="948997"/>
            </a:xfrm>
          </p:grpSpPr>
          <p:sp>
            <p:nvSpPr>
              <p:cNvPr id="46" name="椭圆 45"/>
              <p:cNvSpPr/>
              <p:nvPr/>
            </p:nvSpPr>
            <p:spPr>
              <a:xfrm>
                <a:off x="9236657" y="3328311"/>
                <a:ext cx="1916081" cy="948997"/>
              </a:xfrm>
              <a:prstGeom prst="ellipse">
                <a:avLst/>
              </a:prstGeom>
              <a:solidFill>
                <a:srgbClr val="9BBB59">
                  <a:lumMod val="20000"/>
                  <a:lumOff val="80000"/>
                </a:srgbClr>
              </a:solidFill>
              <a:ln w="25400" cap="flat" cmpd="sng" algn="ctr">
                <a:solidFill>
                  <a:srgbClr val="002060"/>
                </a:solidFill>
                <a:prstDash val="solid"/>
              </a:ln>
              <a:effectLst/>
            </p:spPr>
            <p:txBody>
              <a:bodyPr anchor="ctr"/>
              <a:lstStyle/>
              <a:p>
                <a:pPr algn="ctr"/>
                <a:endParaRPr lang="zh-CN" altLang="en-US" kern="0">
                  <a:solidFill>
                    <a:prstClr val="white"/>
                  </a:solidFill>
                  <a:latin typeface="微软雅黑" panose="020B0503020204020204" pitchFamily="34" charset="-122"/>
                  <a:ea typeface="微软雅黑" panose="020B0503020204020204" pitchFamily="34" charset="-122"/>
                </a:endParaRPr>
              </a:p>
            </p:txBody>
          </p:sp>
          <p:sp>
            <p:nvSpPr>
              <p:cNvPr id="47" name="TextBox 10"/>
              <p:cNvSpPr txBox="1">
                <a:spLocks noChangeArrowheads="1"/>
              </p:cNvSpPr>
              <p:nvPr/>
            </p:nvSpPr>
            <p:spPr bwMode="auto">
              <a:xfrm>
                <a:off x="9538555" y="3496441"/>
                <a:ext cx="1312284" cy="417358"/>
              </a:xfrm>
              <a:prstGeom prst="rect">
                <a:avLst/>
              </a:prstGeom>
              <a:noFill/>
              <a:ln w="9525">
                <a:noFill/>
                <a:miter lim="800000"/>
              </a:ln>
            </p:spPr>
            <p:txBody>
              <a:bodyPr wrap="square" anchor="ctr">
                <a:spAutoFit/>
              </a:bodyPr>
              <a:lstStyle/>
              <a:p>
                <a:pPr algn="ctr">
                  <a:lnSpc>
                    <a:spcPct val="130000"/>
                  </a:lnSpc>
                </a:pPr>
                <a:r>
                  <a:rPr lang="zh-CN" altLang="en-US" b="1" kern="0" dirty="0">
                    <a:solidFill>
                      <a:prstClr val="black"/>
                    </a:solidFill>
                    <a:latin typeface="微软雅黑" panose="020B0503020204020204" pitchFamily="34" charset="-122"/>
                    <a:ea typeface="微软雅黑" panose="020B0503020204020204" pitchFamily="34" charset="-122"/>
                  </a:rPr>
                  <a:t>创新基层党建工作</a:t>
                </a:r>
                <a:endParaRPr lang="en-US" altLang="zh-CN" b="1" kern="0" dirty="0">
                  <a:solidFill>
                    <a:prstClr val="black"/>
                  </a:solidFill>
                  <a:latin typeface="微软雅黑" panose="020B0503020204020204" pitchFamily="34" charset="-122"/>
                  <a:ea typeface="微软雅黑" panose="020B0503020204020204" pitchFamily="34" charset="-122"/>
                </a:endParaRPr>
              </a:p>
            </p:txBody>
          </p:sp>
        </p:grpSp>
        <p:sp>
          <p:nvSpPr>
            <p:cNvPr id="56" name="右大括号 55"/>
            <p:cNvSpPr/>
            <p:nvPr/>
          </p:nvSpPr>
          <p:spPr>
            <a:xfrm rot="5400000">
              <a:off x="5792847" y="-97691"/>
              <a:ext cx="695325" cy="10751162"/>
            </a:xfrm>
            <a:prstGeom prst="rightBrace">
              <a:avLst>
                <a:gd name="adj1" fmla="val 7908"/>
                <a:gd name="adj2" fmla="val 50233"/>
              </a:avLst>
            </a:prstGeom>
            <a:ln w="31750"/>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57" name="文本框 56"/>
            <p:cNvSpPr txBox="1"/>
            <p:nvPr/>
          </p:nvSpPr>
          <p:spPr>
            <a:xfrm>
              <a:off x="3142289" y="5625553"/>
              <a:ext cx="5996443" cy="400110"/>
            </a:xfrm>
            <a:prstGeom prst="rect">
              <a:avLst/>
            </a:prstGeom>
            <a:noFill/>
          </p:spPr>
          <p:txBody>
            <a:bodyPr wrap="square" rtlCol="0">
              <a:spAutoFit/>
            </a:bodyPr>
            <a:lstStyle/>
            <a:p>
              <a:pPr algn="ctr"/>
              <a:r>
                <a:rPr lang="zh-CN" altLang="en-US" sz="2000" b="1" dirty="0">
                  <a:latin typeface="微软雅黑" panose="020B0503020204020204" pitchFamily="34" charset="-122"/>
                  <a:ea typeface="微软雅黑" panose="020B0503020204020204" pitchFamily="34" charset="-122"/>
                </a:rPr>
                <a:t>政治保证、组织保证、人才支撑</a:t>
              </a:r>
              <a:endParaRPr lang="en-US" altLang="zh-CN" sz="2000" b="1" dirty="0">
                <a:latin typeface="微软雅黑" panose="020B0503020204020204" pitchFamily="34" charset="-122"/>
                <a:ea typeface="微软雅黑" panose="020B0503020204020204" pitchFamily="34" charset="-122"/>
              </a:endParaRPr>
            </a:p>
          </p:txBody>
        </p:sp>
        <p:sp>
          <p:nvSpPr>
            <p:cNvPr id="58" name="Rectangle 1"/>
            <p:cNvSpPr>
              <a:spLocks noChangeArrowheads="1"/>
            </p:cNvSpPr>
            <p:nvPr/>
          </p:nvSpPr>
          <p:spPr bwMode="auto">
            <a:xfrm>
              <a:off x="440458" y="1139687"/>
              <a:ext cx="11324561" cy="497127"/>
            </a:xfrm>
            <a:prstGeom prst="rect">
              <a:avLst/>
            </a:prstGeom>
            <a:solidFill>
              <a:srgbClr val="C00000"/>
            </a:solidFill>
            <a:ln w="9525">
              <a:noFill/>
              <a:miter lim="800000"/>
            </a:ln>
            <a:effectLst/>
          </p:spPr>
          <p:txBody>
            <a:bodyPr vert="horz" wrap="square" lIns="91440" tIns="45720" rIns="91440" bIns="45720" numCol="1" anchor="b" anchorCtr="0" compatLnSpc="1">
              <a:noAutofit/>
            </a:bodyPr>
            <a:lstStyle/>
            <a:p>
              <a:pPr lvl="0" indent="309880" algn="ctr" fontAlgn="base">
                <a:lnSpc>
                  <a:spcPct val="150000"/>
                </a:lnSpc>
                <a:spcBef>
                  <a:spcPct val="0"/>
                </a:spcBef>
                <a:spcAft>
                  <a:spcPct val="0"/>
                </a:spcAft>
              </a:pPr>
              <a:r>
                <a:rPr lang="zh-CN" altLang="en-US" sz="24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贯彻新时代党的建设总要求，充分发挥党对国有企业的领导作用</a:t>
              </a:r>
              <a:endParaRPr kumimoji="0" lang="zh-CN" altLang="en-US" sz="2800" b="1" i="0" u="none" strike="noStrike" cap="none" normalizeH="0" baseline="0" dirty="0">
                <a:ln>
                  <a:noFill/>
                </a:ln>
                <a:solidFill>
                  <a:schemeClr val="bg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59" name="Rectangle 1"/>
            <p:cNvSpPr>
              <a:spLocks noChangeArrowheads="1"/>
            </p:cNvSpPr>
            <p:nvPr/>
          </p:nvSpPr>
          <p:spPr bwMode="auto">
            <a:xfrm>
              <a:off x="1751870" y="1761244"/>
              <a:ext cx="2205306" cy="497127"/>
            </a:xfrm>
            <a:prstGeom prst="rect">
              <a:avLst/>
            </a:prstGeom>
            <a:solidFill>
              <a:srgbClr val="FFC000"/>
            </a:solidFill>
            <a:ln w="9525">
              <a:solidFill>
                <a:schemeClr val="tx1"/>
              </a:solidFill>
              <a:miter lim="800000"/>
            </a:ln>
            <a:effectLst/>
          </p:spPr>
          <p:txBody>
            <a:bodyPr vert="horz" wrap="square" lIns="91440" tIns="45720" rIns="91440" bIns="45720" numCol="1" anchor="ctr" anchorCtr="0" compatLnSpc="1">
              <a:noAutofit/>
            </a:bodyPr>
            <a:lstStyle/>
            <a:p>
              <a:pPr lvl="0" algn="ctr"/>
              <a:r>
                <a:rPr kumimoji="0" lang="zh-CN" altLang="en-US" b="1" i="0" u="none" strike="noStrike" cap="none" normalizeH="0" baseline="0" dirty="0">
                  <a:ln>
                    <a:noFill/>
                  </a:ln>
                  <a:effectLst/>
                  <a:latin typeface="微软雅黑" panose="020B0503020204020204" pitchFamily="34" charset="-122"/>
                  <a:ea typeface="微软雅黑" panose="020B0503020204020204" pitchFamily="34" charset="-122"/>
                  <a:cs typeface="宋体" panose="02010600030101010101" pitchFamily="2" charset="-122"/>
                </a:rPr>
                <a:t>把方向</a:t>
              </a:r>
              <a:endParaRPr kumimoji="0" lang="zh-CN" altLang="en-US" b="1" i="0" u="none" strike="noStrike" cap="none" normalizeH="0" baseline="0" dirty="0">
                <a:ln>
                  <a:noFill/>
                </a:ln>
                <a:effectLst/>
                <a:latin typeface="微软雅黑" panose="020B0503020204020204" pitchFamily="34" charset="-122"/>
                <a:ea typeface="微软雅黑" panose="020B0503020204020204" pitchFamily="34" charset="-122"/>
                <a:cs typeface="宋体" panose="02010600030101010101" pitchFamily="2" charset="-122"/>
              </a:endParaRPr>
            </a:p>
          </p:txBody>
        </p:sp>
        <p:sp>
          <p:nvSpPr>
            <p:cNvPr id="60" name="Rectangle 1"/>
            <p:cNvSpPr>
              <a:spLocks noChangeArrowheads="1"/>
            </p:cNvSpPr>
            <p:nvPr/>
          </p:nvSpPr>
          <p:spPr bwMode="auto">
            <a:xfrm>
              <a:off x="440459" y="2880061"/>
              <a:ext cx="11311084" cy="617749"/>
            </a:xfrm>
            <a:prstGeom prst="rect">
              <a:avLst/>
            </a:prstGeom>
            <a:solidFill>
              <a:srgbClr val="C00000"/>
            </a:solidFill>
            <a:ln w="9525">
              <a:noFill/>
              <a:miter lim="800000"/>
            </a:ln>
            <a:effectLst/>
          </p:spPr>
          <p:txBody>
            <a:bodyPr vert="horz" wrap="square" lIns="91440" tIns="45720" rIns="91440" bIns="45720" numCol="1" anchor="ctr" anchorCtr="0" compatLnSpc="1">
              <a:noAutofit/>
            </a:bodyPr>
            <a:lstStyle/>
            <a:p>
              <a:pPr marL="0" marR="0" lvl="0" indent="309880" algn="ctr" defTabSz="914400" rtl="0" eaLnBrk="1" fontAlgn="base" latinLnBrk="0" hangingPunct="1">
                <a:lnSpc>
                  <a:spcPct val="150000"/>
                </a:lnSpc>
                <a:spcBef>
                  <a:spcPct val="0"/>
                </a:spcBef>
                <a:spcAft>
                  <a:spcPct val="0"/>
                </a:spcAft>
                <a:buClrTx/>
                <a:buSzTx/>
                <a:buFontTx/>
                <a:buNone/>
              </a:pPr>
              <a:r>
                <a:rPr lang="zh-CN" altLang="en-US" sz="2000" b="1" dirty="0">
                  <a:solidFill>
                    <a:schemeClr val="bg1"/>
                  </a:solidFill>
                  <a:latin typeface="微软雅黑" panose="020B0503020204020204" pitchFamily="34" charset="-122"/>
                  <a:ea typeface="微软雅黑" panose="020B0503020204020204" pitchFamily="34" charset="-122"/>
                  <a:cs typeface="宋体" panose="02010600030101010101" pitchFamily="2" charset="-122"/>
                </a:rPr>
                <a:t>全区</a:t>
              </a:r>
              <a:r>
                <a:rPr kumimoji="0" lang="zh-CN" altLang="en-US" sz="2000" b="1" i="0" u="none" strike="noStrike" cap="none" normalizeH="0" baseline="0" dirty="0">
                  <a:ln>
                    <a:noFill/>
                  </a:ln>
                  <a:solidFill>
                    <a:schemeClr val="bg1"/>
                  </a:solidFill>
                  <a:effectLst/>
                  <a:latin typeface="微软雅黑" panose="020B0503020204020204" pitchFamily="34" charset="-122"/>
                  <a:ea typeface="微软雅黑" panose="020B0503020204020204" pitchFamily="34" charset="-122"/>
                  <a:cs typeface="宋体" panose="02010600030101010101" pitchFamily="2" charset="-122"/>
                </a:rPr>
                <a:t>国有企业走上高质量发展之路</a:t>
              </a:r>
              <a:endParaRPr kumimoji="0" lang="zh-CN" altLang="en-US" sz="2000" b="1" i="0" u="none" strike="noStrike" cap="none" normalizeH="0" baseline="0" dirty="0">
                <a:ln>
                  <a:noFill/>
                </a:ln>
                <a:solidFill>
                  <a:schemeClr val="bg1"/>
                </a:solidFill>
                <a:effectLst/>
                <a:latin typeface="微软雅黑" panose="020B0503020204020204" pitchFamily="34" charset="-122"/>
                <a:ea typeface="微软雅黑" panose="020B0503020204020204" pitchFamily="34" charset="-122"/>
                <a:cs typeface="宋体" panose="02010600030101010101" pitchFamily="2" charset="-122"/>
              </a:endParaRPr>
            </a:p>
          </p:txBody>
        </p:sp>
        <p:sp>
          <p:nvSpPr>
            <p:cNvPr id="61" name="下箭头 12"/>
            <p:cNvSpPr/>
            <p:nvPr/>
          </p:nvSpPr>
          <p:spPr bwMode="auto">
            <a:xfrm>
              <a:off x="964720" y="2396760"/>
              <a:ext cx="10122982" cy="400242"/>
            </a:xfrm>
            <a:prstGeom prst="downArrow">
              <a:avLst>
                <a:gd name="adj1" fmla="val 50000"/>
                <a:gd name="adj2" fmla="val 54017"/>
              </a:avLst>
            </a:pr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4" name="矩形: 圆角 63"/>
            <p:cNvSpPr/>
            <p:nvPr/>
          </p:nvSpPr>
          <p:spPr>
            <a:xfrm>
              <a:off x="440458" y="1701155"/>
              <a:ext cx="11311084" cy="617750"/>
            </a:xfrm>
            <a:prstGeom prst="roundRect">
              <a:avLst/>
            </a:prstGeom>
            <a:noFill/>
            <a:ln w="25400">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endParaRPr>
            </a:p>
          </p:txBody>
        </p:sp>
        <p:sp>
          <p:nvSpPr>
            <p:cNvPr id="65" name="Rectangle 1"/>
            <p:cNvSpPr>
              <a:spLocks noChangeArrowheads="1"/>
            </p:cNvSpPr>
            <p:nvPr/>
          </p:nvSpPr>
          <p:spPr bwMode="auto">
            <a:xfrm>
              <a:off x="5107417" y="1752686"/>
              <a:ext cx="2205306" cy="497127"/>
            </a:xfrm>
            <a:prstGeom prst="rect">
              <a:avLst/>
            </a:prstGeom>
            <a:solidFill>
              <a:srgbClr val="FFC000"/>
            </a:solidFill>
            <a:ln w="9525">
              <a:solidFill>
                <a:schemeClr val="tx1"/>
              </a:solidFill>
              <a:miter lim="800000"/>
            </a:ln>
            <a:effectLst/>
          </p:spPr>
          <p:txBody>
            <a:bodyPr vert="horz" wrap="square" lIns="91440" tIns="45720" rIns="91440" bIns="45720" numCol="1" anchor="ctr" anchorCtr="0" compatLnSpc="1">
              <a:noAutofit/>
            </a:bodyPr>
            <a:lstStyle/>
            <a:p>
              <a:pPr lvl="0" algn="ctr"/>
              <a:r>
                <a:rPr kumimoji="0" lang="zh-CN" altLang="en-US" b="1" i="0" u="none" strike="noStrike" cap="none" normalizeH="0" baseline="0" dirty="0">
                  <a:ln>
                    <a:noFill/>
                  </a:ln>
                  <a:effectLst/>
                  <a:latin typeface="微软雅黑" panose="020B0503020204020204" pitchFamily="34" charset="-122"/>
                  <a:ea typeface="微软雅黑" panose="020B0503020204020204" pitchFamily="34" charset="-122"/>
                  <a:cs typeface="宋体" panose="02010600030101010101" pitchFamily="2" charset="-122"/>
                </a:rPr>
                <a:t>管大局</a:t>
              </a:r>
              <a:endParaRPr kumimoji="0" lang="zh-CN" altLang="en-US" b="1" i="0" u="none" strike="noStrike" cap="none" normalizeH="0" baseline="0" dirty="0">
                <a:ln>
                  <a:noFill/>
                </a:ln>
                <a:effectLst/>
                <a:latin typeface="微软雅黑" panose="020B0503020204020204" pitchFamily="34" charset="-122"/>
                <a:ea typeface="微软雅黑" panose="020B0503020204020204" pitchFamily="34" charset="-122"/>
                <a:cs typeface="宋体" panose="02010600030101010101" pitchFamily="2" charset="-122"/>
              </a:endParaRPr>
            </a:p>
          </p:txBody>
        </p:sp>
        <p:sp>
          <p:nvSpPr>
            <p:cNvPr id="66" name="Rectangle 1"/>
            <p:cNvSpPr>
              <a:spLocks noChangeArrowheads="1"/>
            </p:cNvSpPr>
            <p:nvPr/>
          </p:nvSpPr>
          <p:spPr bwMode="auto">
            <a:xfrm>
              <a:off x="8465454" y="1753117"/>
              <a:ext cx="2205306" cy="497127"/>
            </a:xfrm>
            <a:prstGeom prst="rect">
              <a:avLst/>
            </a:prstGeom>
            <a:solidFill>
              <a:srgbClr val="FFC000"/>
            </a:solidFill>
            <a:ln w="9525">
              <a:solidFill>
                <a:schemeClr val="tx1"/>
              </a:solidFill>
              <a:miter lim="800000"/>
            </a:ln>
            <a:effectLst/>
          </p:spPr>
          <p:txBody>
            <a:bodyPr vert="horz" wrap="square" lIns="91440" tIns="45720" rIns="91440" bIns="45720" numCol="1" anchor="ctr" anchorCtr="0" compatLnSpc="1">
              <a:noAutofit/>
            </a:bodyPr>
            <a:lstStyle/>
            <a:p>
              <a:pPr lvl="0" algn="ctr"/>
              <a:r>
                <a:rPr kumimoji="0" lang="zh-CN" altLang="en-US" b="1" i="0" u="none" strike="noStrike" cap="none" normalizeH="0" baseline="0" dirty="0">
                  <a:ln>
                    <a:noFill/>
                  </a:ln>
                  <a:effectLst/>
                  <a:latin typeface="微软雅黑" panose="020B0503020204020204" pitchFamily="34" charset="-122"/>
                  <a:ea typeface="微软雅黑" panose="020B0503020204020204" pitchFamily="34" charset="-122"/>
                  <a:cs typeface="宋体" panose="02010600030101010101" pitchFamily="2" charset="-122"/>
                </a:rPr>
                <a:t>促落实</a:t>
              </a:r>
              <a:endParaRPr kumimoji="0" lang="zh-CN" altLang="en-US" b="1" i="0" u="none" strike="noStrike" cap="none" normalizeH="0" baseline="0" dirty="0">
                <a:ln>
                  <a:noFill/>
                </a:ln>
                <a:effectLst/>
                <a:latin typeface="微软雅黑" panose="020B0503020204020204" pitchFamily="34" charset="-122"/>
                <a:ea typeface="微软雅黑" panose="020B0503020204020204" pitchFamily="34" charset="-122"/>
                <a:cs typeface="宋体" panose="02010600030101010101" pitchFamily="2" charset="-122"/>
              </a:endParaRPr>
            </a:p>
          </p:txBody>
        </p:sp>
        <p:sp>
          <p:nvSpPr>
            <p:cNvPr id="67" name="文本框 66"/>
            <p:cNvSpPr txBox="1"/>
            <p:nvPr/>
          </p:nvSpPr>
          <p:spPr>
            <a:xfrm>
              <a:off x="440458" y="1708504"/>
              <a:ext cx="1026671" cy="646331"/>
            </a:xfrm>
            <a:prstGeom prst="rect">
              <a:avLst/>
            </a:prstGeom>
            <a:noFill/>
          </p:spPr>
          <p:txBody>
            <a:bodyPr wrap="square" rtlCol="0">
              <a:spAutoFit/>
            </a:bodyPr>
            <a:lstStyle/>
            <a:p>
              <a:pPr algn="ctr"/>
              <a:r>
                <a:rPr lang="zh-CN" altLang="en-US" b="1" dirty="0">
                  <a:solidFill>
                    <a:srgbClr val="FF0000"/>
                  </a:solidFill>
                  <a:latin typeface="微软雅黑" panose="020B0503020204020204" pitchFamily="34" charset="-122"/>
                  <a:ea typeface="微软雅黑" panose="020B0503020204020204" pitchFamily="34" charset="-122"/>
                </a:rPr>
                <a:t>三 大</a:t>
              </a:r>
              <a:endParaRPr lang="en-US" altLang="zh-CN" b="1" dirty="0">
                <a:solidFill>
                  <a:srgbClr val="FF0000"/>
                </a:solidFill>
                <a:latin typeface="微软雅黑" panose="020B0503020204020204" pitchFamily="34" charset="-122"/>
                <a:ea typeface="微软雅黑" panose="020B0503020204020204" pitchFamily="34" charset="-122"/>
              </a:endParaRPr>
            </a:p>
            <a:p>
              <a:pPr algn="ctr"/>
              <a:r>
                <a:rPr lang="zh-CN" altLang="en-US" b="1" dirty="0">
                  <a:solidFill>
                    <a:srgbClr val="FF0000"/>
                  </a:solidFill>
                  <a:latin typeface="微软雅黑" panose="020B0503020204020204" pitchFamily="34" charset="-122"/>
                  <a:ea typeface="微软雅黑" panose="020B0503020204020204" pitchFamily="34" charset="-122"/>
                </a:rPr>
                <a:t>重 点</a:t>
              </a:r>
              <a:endParaRPr lang="en-US" altLang="zh-CN" b="1" dirty="0">
                <a:solidFill>
                  <a:srgbClr val="FF0000"/>
                </a:solidFill>
                <a:latin typeface="微软雅黑" panose="020B0503020204020204" pitchFamily="34" charset="-122"/>
                <a:ea typeface="微软雅黑" panose="020B0503020204020204" pitchFamily="34" charset="-122"/>
              </a:endParaRPr>
            </a:p>
          </p:txBody>
        </p:sp>
        <p:sp>
          <p:nvSpPr>
            <p:cNvPr id="68" name="文本框 67"/>
            <p:cNvSpPr txBox="1"/>
            <p:nvPr/>
          </p:nvSpPr>
          <p:spPr>
            <a:xfrm>
              <a:off x="3142287" y="4813854"/>
              <a:ext cx="5996443" cy="400110"/>
            </a:xfrm>
            <a:prstGeom prst="rect">
              <a:avLst/>
            </a:prstGeom>
            <a:noFill/>
          </p:spPr>
          <p:txBody>
            <a:bodyPr wrap="square" rtlCol="0">
              <a:spAutoFit/>
            </a:bodyPr>
            <a:lstStyle/>
            <a:p>
              <a:pPr algn="ctr"/>
              <a:r>
                <a:rPr lang="zh-CN" altLang="en-US" sz="2000" b="1" dirty="0">
                  <a:solidFill>
                    <a:srgbClr val="FF0000"/>
                  </a:solidFill>
                  <a:latin typeface="微软雅黑" panose="020B0503020204020204" pitchFamily="34" charset="-122"/>
                  <a:ea typeface="微软雅黑" panose="020B0503020204020204" pitchFamily="34" charset="-122"/>
                </a:rPr>
                <a:t>将国有企业党建政治优势转化为发展优势</a:t>
              </a:r>
              <a:endParaRPr lang="en-US" altLang="zh-CN" sz="2000" b="1" dirty="0">
                <a:solidFill>
                  <a:srgbClr val="FF0000"/>
                </a:solidFill>
                <a:latin typeface="微软雅黑" panose="020B0503020204020204" pitchFamily="34" charset="-122"/>
                <a:ea typeface="微软雅黑" panose="020B0503020204020204" pitchFamily="34" charset="-122"/>
              </a:endParaRPr>
            </a:p>
          </p:txBody>
        </p:sp>
      </p:gr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2"/>
          <p:cNvSpPr txBox="1"/>
          <p:nvPr/>
        </p:nvSpPr>
        <p:spPr bwMode="auto">
          <a:xfrm>
            <a:off x="410817" y="354140"/>
            <a:ext cx="11395903" cy="461665"/>
          </a:xfrm>
          <a:prstGeom prst="rect">
            <a:avLst/>
          </a:prstGeom>
          <a:noFill/>
          <a:ln w="9525">
            <a:noFill/>
            <a:miter lim="800000"/>
          </a:ln>
        </p:spPr>
        <p:txBody>
          <a:bodyPr vert="horz" wrap="square" lIns="91440" tIns="45720" rIns="91440" bIns="45720" numCol="1" anchor="ctr" anchorCtr="0" compatLnSpc="1">
            <a:spAutoFit/>
          </a:bodyPr>
          <a:lstStyle>
            <a:lvl1pPr algn="just" rtl="0" eaLnBrk="0" fontAlgn="base" hangingPunct="0">
              <a:spcBef>
                <a:spcPct val="0"/>
              </a:spcBef>
              <a:spcAft>
                <a:spcPct val="0"/>
              </a:spcAft>
              <a:defRPr sz="2665" b="1" kern="1200">
                <a:solidFill>
                  <a:schemeClr val="tx2"/>
                </a:solidFill>
                <a:latin typeface="微软雅黑" panose="020B0503020204020204" pitchFamily="34" charset="-122"/>
                <a:ea typeface="微软雅黑" panose="020B0503020204020204" pitchFamily="34" charset="-122"/>
                <a:cs typeface="微软雅黑" panose="020B0503020204020204" pitchFamily="34" charset="-122"/>
              </a:defRPr>
            </a:lvl1pPr>
            <a:lvl2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2pPr>
            <a:lvl3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3pPr>
            <a:lvl4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4pPr>
            <a:lvl5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5pPr>
            <a:lvl6pPr marL="4572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6pPr>
            <a:lvl7pPr marL="9144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7pPr>
            <a:lvl8pPr marL="13716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8pPr>
            <a:lvl9pPr marL="18288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9pPr>
          </a:lstStyle>
          <a:p>
            <a:r>
              <a:rPr lang="en-US" altLang="zh-CN" sz="2400" dirty="0">
                <a:solidFill>
                  <a:schemeClr val="tx1"/>
                </a:solidFill>
              </a:rPr>
              <a:t>2</a:t>
            </a:r>
            <a:r>
              <a:rPr lang="zh-CN" altLang="en-US" sz="2400" dirty="0">
                <a:solidFill>
                  <a:schemeClr val="tx1"/>
                </a:solidFill>
              </a:rPr>
              <a:t>大导向：战略导向</a:t>
            </a:r>
            <a:r>
              <a:rPr lang="en-US" altLang="zh-CN" sz="2400" dirty="0">
                <a:solidFill>
                  <a:schemeClr val="tx1"/>
                </a:solidFill>
              </a:rPr>
              <a:t>+</a:t>
            </a:r>
            <a:r>
              <a:rPr lang="zh-CN" altLang="en-US" sz="2400" dirty="0">
                <a:solidFill>
                  <a:schemeClr val="tx1"/>
                </a:solidFill>
              </a:rPr>
              <a:t>问题导向</a:t>
            </a:r>
            <a:endParaRPr lang="zh-CN" altLang="zh-CN" sz="2400" dirty="0">
              <a:solidFill>
                <a:schemeClr val="tx1"/>
              </a:solidFill>
            </a:endParaRPr>
          </a:p>
        </p:txBody>
      </p:sp>
      <p:grpSp>
        <p:nvGrpSpPr>
          <p:cNvPr id="49" name="组合 48"/>
          <p:cNvGrpSpPr/>
          <p:nvPr/>
        </p:nvGrpSpPr>
        <p:grpSpPr>
          <a:xfrm>
            <a:off x="647816" y="1305688"/>
            <a:ext cx="10896368" cy="4703820"/>
            <a:chOff x="565079" y="1233975"/>
            <a:chExt cx="10896368" cy="4703820"/>
          </a:xfrm>
        </p:grpSpPr>
        <p:sp>
          <p:nvSpPr>
            <p:cNvPr id="36" name="箭头: 丁字 35"/>
            <p:cNvSpPr/>
            <p:nvPr/>
          </p:nvSpPr>
          <p:spPr bwMode="auto">
            <a:xfrm>
              <a:off x="4010904" y="1850118"/>
              <a:ext cx="4039589" cy="1533912"/>
            </a:xfrm>
            <a:prstGeom prst="leftRightUpArrow">
              <a:avLst/>
            </a:prstGeom>
            <a:solidFill>
              <a:srgbClr val="C00000"/>
            </a:solidFill>
            <a:ln>
              <a:noFill/>
            </a:ln>
          </p:spPr>
          <p:txBody>
            <a:bodyPr wrap="none" lIns="86148" tIns="86148" rIns="86148" bIns="86148" rtlCol="0" anchor="ctr"/>
            <a:lstStyle/>
            <a:p>
              <a:pPr algn="ctr"/>
              <a:endParaRPr lang="zh-CN" altLang="en-US" sz="2400" b="1" dirty="0">
                <a:latin typeface="微软雅黑" panose="020B0503020204020204" pitchFamily="34" charset="-122"/>
                <a:ea typeface="微软雅黑" panose="020B0503020204020204" pitchFamily="34" charset="-122"/>
              </a:endParaRPr>
            </a:p>
          </p:txBody>
        </p:sp>
        <p:sp>
          <p:nvSpPr>
            <p:cNvPr id="37" name="矩形: 圆角 36"/>
            <p:cNvSpPr/>
            <p:nvPr/>
          </p:nvSpPr>
          <p:spPr bwMode="auto">
            <a:xfrm>
              <a:off x="3635544" y="1233975"/>
              <a:ext cx="4790309" cy="599608"/>
            </a:xfrm>
            <a:prstGeom prst="roundRect">
              <a:avLst/>
            </a:prstGeom>
            <a:solidFill>
              <a:srgbClr val="C00000"/>
            </a:solidFill>
            <a:ln>
              <a:noFill/>
            </a:ln>
          </p:spPr>
          <p:txBody>
            <a:bodyPr wrap="none" lIns="86148" tIns="86148" rIns="86148" bIns="86148" rtlCol="0" anchor="ctr"/>
            <a:lstStyle/>
            <a:p>
              <a:pPr algn="ctr"/>
              <a:r>
                <a:rPr lang="zh-CN" altLang="en-US" sz="2400" b="1" dirty="0">
                  <a:solidFill>
                    <a:schemeClr val="bg1"/>
                  </a:solidFill>
                  <a:latin typeface="微软雅黑" panose="020B0503020204020204" pitchFamily="34" charset="-122"/>
                  <a:ea typeface="微软雅黑" panose="020B0503020204020204" pitchFamily="34" charset="-122"/>
                </a:rPr>
                <a:t>推动静安区国资国企高质量发展</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38" name="矩形: 圆角 37"/>
            <p:cNvSpPr/>
            <p:nvPr/>
          </p:nvSpPr>
          <p:spPr bwMode="auto">
            <a:xfrm>
              <a:off x="1043211" y="2387780"/>
              <a:ext cx="2949258" cy="996250"/>
            </a:xfrm>
            <a:prstGeom prst="roundRect">
              <a:avLst/>
            </a:prstGeom>
            <a:solidFill>
              <a:srgbClr val="FFC000"/>
            </a:solidFill>
            <a:ln>
              <a:noFill/>
            </a:ln>
          </p:spPr>
          <p:txBody>
            <a:bodyPr wrap="none" lIns="86148" tIns="86148" rIns="86148" bIns="86148" rtlCol="0" anchor="ctr"/>
            <a:lstStyle/>
            <a:p>
              <a:pPr algn="ctr"/>
              <a:r>
                <a:rPr lang="zh-CN" altLang="en-US" sz="2000" b="1" dirty="0">
                  <a:latin typeface="微软雅黑" panose="020B0503020204020204" pitchFamily="34" charset="-122"/>
                  <a:ea typeface="微软雅黑" panose="020B0503020204020204" pitchFamily="34" charset="-122"/>
                </a:rPr>
                <a:t>溯源政策，寻求对标</a:t>
              </a:r>
              <a:endParaRPr lang="zh-CN" altLang="en-US" sz="2000" b="1" dirty="0">
                <a:latin typeface="微软雅黑" panose="020B0503020204020204" pitchFamily="34" charset="-122"/>
                <a:ea typeface="微软雅黑" panose="020B0503020204020204" pitchFamily="34" charset="-122"/>
              </a:endParaRPr>
            </a:p>
          </p:txBody>
        </p:sp>
        <p:sp>
          <p:nvSpPr>
            <p:cNvPr id="39" name="矩形: 圆角 38"/>
            <p:cNvSpPr/>
            <p:nvPr/>
          </p:nvSpPr>
          <p:spPr bwMode="auto">
            <a:xfrm>
              <a:off x="8065043" y="2354052"/>
              <a:ext cx="2949258" cy="996250"/>
            </a:xfrm>
            <a:prstGeom prst="roundRect">
              <a:avLst/>
            </a:prstGeom>
            <a:solidFill>
              <a:srgbClr val="FFC000"/>
            </a:solidFill>
            <a:ln>
              <a:noFill/>
            </a:ln>
          </p:spPr>
          <p:txBody>
            <a:bodyPr wrap="none" lIns="86148" tIns="86148" rIns="86148" bIns="86148" rtlCol="0" anchor="ctr"/>
            <a:lstStyle/>
            <a:p>
              <a:pPr algn="ctr"/>
              <a:r>
                <a:rPr lang="zh-CN" altLang="en-US" sz="2000" b="1" dirty="0">
                  <a:latin typeface="微软雅黑" panose="020B0503020204020204" pitchFamily="34" charset="-122"/>
                  <a:ea typeface="微软雅黑" panose="020B0503020204020204" pitchFamily="34" charset="-122"/>
                </a:rPr>
                <a:t>找准问题，精准下药</a:t>
              </a:r>
              <a:endParaRPr lang="zh-CN" altLang="en-US" sz="2000" b="1" dirty="0">
                <a:latin typeface="微软雅黑" panose="020B0503020204020204" pitchFamily="34" charset="-122"/>
                <a:ea typeface="微软雅黑" panose="020B0503020204020204" pitchFamily="34" charset="-122"/>
              </a:endParaRPr>
            </a:p>
          </p:txBody>
        </p:sp>
        <p:sp>
          <p:nvSpPr>
            <p:cNvPr id="6" name="矩形: 圆角 5"/>
            <p:cNvSpPr/>
            <p:nvPr/>
          </p:nvSpPr>
          <p:spPr bwMode="auto">
            <a:xfrm>
              <a:off x="775378" y="4059681"/>
              <a:ext cx="655875" cy="1841444"/>
            </a:xfrm>
            <a:prstGeom prst="roundRect">
              <a:avLst/>
            </a:prstGeom>
            <a:solidFill>
              <a:srgbClr val="55601C"/>
            </a:solidFill>
            <a:ln>
              <a:noFill/>
            </a:ln>
          </p:spPr>
          <p:txBody>
            <a:bodyPr wrap="none" lIns="86148" tIns="86148" rIns="86148" bIns="86148" rtlCol="0" anchor="ctr"/>
            <a:lstStyle/>
            <a:p>
              <a:pPr algn="ctr"/>
              <a:r>
                <a:rPr lang="zh-CN" altLang="en-US" b="1" dirty="0">
                  <a:solidFill>
                    <a:schemeClr val="bg1"/>
                  </a:solidFill>
                  <a:latin typeface="微软雅黑" panose="020B0503020204020204" pitchFamily="34" charset="-122"/>
                  <a:ea typeface="微软雅黑" panose="020B0503020204020204" pitchFamily="34" charset="-122"/>
                </a:rPr>
                <a:t>国</a:t>
              </a:r>
              <a:endParaRPr lang="en-US" altLang="zh-CN" b="1" dirty="0">
                <a:solidFill>
                  <a:schemeClr val="bg1"/>
                </a:solidFill>
                <a:latin typeface="微软雅黑" panose="020B0503020204020204" pitchFamily="34" charset="-122"/>
                <a:ea typeface="微软雅黑" panose="020B0503020204020204" pitchFamily="34" charset="-122"/>
              </a:endParaRPr>
            </a:p>
            <a:p>
              <a:pPr algn="ctr"/>
              <a:r>
                <a:rPr lang="zh-CN" altLang="en-US" b="1" dirty="0">
                  <a:solidFill>
                    <a:schemeClr val="bg1"/>
                  </a:solidFill>
                  <a:latin typeface="微软雅黑" panose="020B0503020204020204" pitchFamily="34" charset="-122"/>
                  <a:ea typeface="微软雅黑" panose="020B0503020204020204" pitchFamily="34" charset="-122"/>
                </a:rPr>
                <a:t>家</a:t>
              </a:r>
              <a:endParaRPr lang="en-US" altLang="zh-CN" b="1" dirty="0">
                <a:solidFill>
                  <a:schemeClr val="bg1"/>
                </a:solidFill>
                <a:latin typeface="微软雅黑" panose="020B0503020204020204" pitchFamily="34" charset="-122"/>
                <a:ea typeface="微软雅黑" panose="020B0503020204020204" pitchFamily="34" charset="-122"/>
              </a:endParaRPr>
            </a:p>
            <a:p>
              <a:pPr algn="ctr"/>
              <a:r>
                <a:rPr lang="zh-CN" altLang="en-US" b="1" dirty="0">
                  <a:solidFill>
                    <a:schemeClr val="bg1"/>
                  </a:solidFill>
                  <a:latin typeface="微软雅黑" panose="020B0503020204020204" pitchFamily="34" charset="-122"/>
                  <a:ea typeface="微软雅黑" panose="020B0503020204020204" pitchFamily="34" charset="-122"/>
                </a:rPr>
                <a:t>政</a:t>
              </a:r>
              <a:endParaRPr lang="en-US" altLang="zh-CN" b="1" dirty="0">
                <a:solidFill>
                  <a:schemeClr val="bg1"/>
                </a:solidFill>
                <a:latin typeface="微软雅黑" panose="020B0503020204020204" pitchFamily="34" charset="-122"/>
                <a:ea typeface="微软雅黑" panose="020B0503020204020204" pitchFamily="34" charset="-122"/>
              </a:endParaRPr>
            </a:p>
            <a:p>
              <a:pPr algn="ctr"/>
              <a:r>
                <a:rPr lang="zh-CN" altLang="en-US" b="1" dirty="0">
                  <a:solidFill>
                    <a:schemeClr val="bg1"/>
                  </a:solidFill>
                  <a:latin typeface="微软雅黑" panose="020B0503020204020204" pitchFamily="34" charset="-122"/>
                  <a:ea typeface="微软雅黑" panose="020B0503020204020204" pitchFamily="34" charset="-122"/>
                </a:rPr>
                <a:t>策</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7" name="矩形: 圆角 6"/>
            <p:cNvSpPr/>
            <p:nvPr/>
          </p:nvSpPr>
          <p:spPr bwMode="auto">
            <a:xfrm>
              <a:off x="1724330" y="4059681"/>
              <a:ext cx="655875" cy="1841444"/>
            </a:xfrm>
            <a:prstGeom prst="roundRect">
              <a:avLst/>
            </a:prstGeom>
            <a:solidFill>
              <a:srgbClr val="55601C"/>
            </a:solidFill>
            <a:ln>
              <a:noFill/>
            </a:ln>
          </p:spPr>
          <p:txBody>
            <a:bodyPr rot="0" spcFirstLastPara="0" vertOverflow="overflow" horzOverflow="overflow" vert="horz" wrap="none" lIns="86148" tIns="86148" rIns="86148" bIns="86148" numCol="1" spcCol="0" rtlCol="0" fromWordArt="0" anchor="ctr" anchorCtr="0" forceAA="0" compatLnSpc="1">
              <a:noAutofit/>
            </a:bodyPr>
            <a:lstStyle/>
            <a:p>
              <a:pPr algn="ctr"/>
              <a:r>
                <a:rPr lang="zh-CN" altLang="en-US" b="1" dirty="0">
                  <a:solidFill>
                    <a:schemeClr val="bg1"/>
                  </a:solidFill>
                  <a:latin typeface="微软雅黑" panose="020B0503020204020204" pitchFamily="34" charset="-122"/>
                  <a:ea typeface="微软雅黑" panose="020B0503020204020204" pitchFamily="34" charset="-122"/>
                </a:rPr>
                <a:t>全</a:t>
              </a:r>
              <a:endParaRPr lang="en-US" altLang="zh-CN" b="1" dirty="0">
                <a:solidFill>
                  <a:schemeClr val="bg1"/>
                </a:solidFill>
                <a:latin typeface="微软雅黑" panose="020B0503020204020204" pitchFamily="34" charset="-122"/>
                <a:ea typeface="微软雅黑" panose="020B0503020204020204" pitchFamily="34" charset="-122"/>
              </a:endParaRPr>
            </a:p>
            <a:p>
              <a:pPr algn="ctr"/>
              <a:r>
                <a:rPr lang="zh-CN" altLang="en-US" b="1" dirty="0">
                  <a:solidFill>
                    <a:schemeClr val="bg1"/>
                  </a:solidFill>
                  <a:latin typeface="微软雅黑" panose="020B0503020204020204" pitchFamily="34" charset="-122"/>
                  <a:ea typeface="微软雅黑" panose="020B0503020204020204" pitchFamily="34" charset="-122"/>
                </a:rPr>
                <a:t>市</a:t>
              </a:r>
              <a:endParaRPr lang="en-US" altLang="zh-CN" b="1" dirty="0">
                <a:solidFill>
                  <a:schemeClr val="bg1"/>
                </a:solidFill>
                <a:latin typeface="微软雅黑" panose="020B0503020204020204" pitchFamily="34" charset="-122"/>
                <a:ea typeface="微软雅黑" panose="020B0503020204020204" pitchFamily="34" charset="-122"/>
              </a:endParaRPr>
            </a:p>
            <a:p>
              <a:pPr algn="ctr"/>
              <a:r>
                <a:rPr lang="zh-CN" altLang="en-US" b="1" dirty="0">
                  <a:solidFill>
                    <a:schemeClr val="bg1"/>
                  </a:solidFill>
                  <a:latin typeface="微软雅黑" panose="020B0503020204020204" pitchFamily="34" charset="-122"/>
                  <a:ea typeface="微软雅黑" panose="020B0503020204020204" pitchFamily="34" charset="-122"/>
                </a:rPr>
                <a:t>战</a:t>
              </a:r>
              <a:endParaRPr lang="en-US" altLang="zh-CN" b="1" dirty="0">
                <a:solidFill>
                  <a:schemeClr val="bg1"/>
                </a:solidFill>
                <a:latin typeface="微软雅黑" panose="020B0503020204020204" pitchFamily="34" charset="-122"/>
                <a:ea typeface="微软雅黑" panose="020B0503020204020204" pitchFamily="34" charset="-122"/>
              </a:endParaRPr>
            </a:p>
            <a:p>
              <a:pPr algn="ctr"/>
              <a:r>
                <a:rPr lang="zh-CN" altLang="en-US" b="1" dirty="0">
                  <a:solidFill>
                    <a:schemeClr val="bg1"/>
                  </a:solidFill>
                  <a:latin typeface="微软雅黑" panose="020B0503020204020204" pitchFamily="34" charset="-122"/>
                  <a:ea typeface="微软雅黑" panose="020B0503020204020204" pitchFamily="34" charset="-122"/>
                </a:rPr>
                <a:t>略</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8" name="矩形: 圆角 7"/>
            <p:cNvSpPr/>
            <p:nvPr/>
          </p:nvSpPr>
          <p:spPr bwMode="auto">
            <a:xfrm>
              <a:off x="2673282" y="4059681"/>
              <a:ext cx="655875" cy="1841444"/>
            </a:xfrm>
            <a:prstGeom prst="roundRect">
              <a:avLst/>
            </a:prstGeom>
            <a:solidFill>
              <a:srgbClr val="55601C"/>
            </a:solidFill>
            <a:ln>
              <a:noFill/>
            </a:ln>
          </p:spPr>
          <p:txBody>
            <a:bodyPr rot="0" spcFirstLastPara="0" vertOverflow="overflow" horzOverflow="overflow" vert="horz" wrap="none" lIns="86148" tIns="86148" rIns="86148" bIns="86148" numCol="1" spcCol="0" rtlCol="0" fromWordArt="0" anchor="ctr" anchorCtr="0" forceAA="0" compatLnSpc="1">
              <a:noAutofit/>
            </a:bodyPr>
            <a:lstStyle/>
            <a:p>
              <a:pPr algn="ctr"/>
              <a:r>
                <a:rPr lang="zh-CN" altLang="en-US" b="1" dirty="0">
                  <a:solidFill>
                    <a:schemeClr val="bg1"/>
                  </a:solidFill>
                  <a:latin typeface="微软雅黑" panose="020B0503020204020204" pitchFamily="34" charset="-122"/>
                  <a:ea typeface="微软雅黑" panose="020B0503020204020204" pitchFamily="34" charset="-122"/>
                </a:rPr>
                <a:t>区</a:t>
              </a:r>
              <a:endParaRPr lang="en-US" altLang="zh-CN" b="1" dirty="0">
                <a:solidFill>
                  <a:schemeClr val="bg1"/>
                </a:solidFill>
                <a:latin typeface="微软雅黑" panose="020B0503020204020204" pitchFamily="34" charset="-122"/>
                <a:ea typeface="微软雅黑" panose="020B0503020204020204" pitchFamily="34" charset="-122"/>
              </a:endParaRPr>
            </a:p>
            <a:p>
              <a:pPr algn="ctr"/>
              <a:r>
                <a:rPr lang="zh-CN" altLang="en-US" b="1" dirty="0">
                  <a:solidFill>
                    <a:schemeClr val="bg1"/>
                  </a:solidFill>
                  <a:latin typeface="微软雅黑" panose="020B0503020204020204" pitchFamily="34" charset="-122"/>
                  <a:ea typeface="微软雅黑" panose="020B0503020204020204" pitchFamily="34" charset="-122"/>
                </a:rPr>
                <a:t>域</a:t>
              </a:r>
              <a:endParaRPr lang="en-US" altLang="zh-CN" b="1" dirty="0">
                <a:solidFill>
                  <a:schemeClr val="bg1"/>
                </a:solidFill>
                <a:latin typeface="微软雅黑" panose="020B0503020204020204" pitchFamily="34" charset="-122"/>
                <a:ea typeface="微软雅黑" panose="020B0503020204020204" pitchFamily="34" charset="-122"/>
              </a:endParaRPr>
            </a:p>
            <a:p>
              <a:pPr algn="ctr"/>
              <a:r>
                <a:rPr lang="zh-CN" altLang="en-US" b="1" dirty="0">
                  <a:solidFill>
                    <a:schemeClr val="bg1"/>
                  </a:solidFill>
                  <a:latin typeface="微软雅黑" panose="020B0503020204020204" pitchFamily="34" charset="-122"/>
                  <a:ea typeface="微软雅黑" panose="020B0503020204020204" pitchFamily="34" charset="-122"/>
                </a:rPr>
                <a:t>要</a:t>
              </a:r>
              <a:endParaRPr lang="en-US" altLang="zh-CN" b="1" dirty="0">
                <a:solidFill>
                  <a:schemeClr val="bg1"/>
                </a:solidFill>
                <a:latin typeface="微软雅黑" panose="020B0503020204020204" pitchFamily="34" charset="-122"/>
                <a:ea typeface="微软雅黑" panose="020B0503020204020204" pitchFamily="34" charset="-122"/>
              </a:endParaRPr>
            </a:p>
            <a:p>
              <a:pPr algn="ctr"/>
              <a:r>
                <a:rPr lang="zh-CN" altLang="en-US" b="1" dirty="0">
                  <a:solidFill>
                    <a:schemeClr val="bg1"/>
                  </a:solidFill>
                  <a:latin typeface="微软雅黑" panose="020B0503020204020204" pitchFamily="34" charset="-122"/>
                  <a:ea typeface="微软雅黑" panose="020B0503020204020204" pitchFamily="34" charset="-122"/>
                </a:rPr>
                <a:t>求</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9" name="矩形: 圆角 8"/>
            <p:cNvSpPr/>
            <p:nvPr/>
          </p:nvSpPr>
          <p:spPr bwMode="auto">
            <a:xfrm>
              <a:off x="3622234" y="4059681"/>
              <a:ext cx="655875" cy="1841444"/>
            </a:xfrm>
            <a:prstGeom prst="roundRect">
              <a:avLst/>
            </a:prstGeom>
            <a:solidFill>
              <a:srgbClr val="55601C"/>
            </a:solidFill>
            <a:ln>
              <a:noFill/>
            </a:ln>
          </p:spPr>
          <p:txBody>
            <a:bodyPr rot="0" spcFirstLastPara="0" vertOverflow="overflow" horzOverflow="overflow" vert="horz" wrap="none" lIns="86148" tIns="86148" rIns="86148" bIns="86148" numCol="1" spcCol="0" rtlCol="0" fromWordArt="0" anchor="ctr" anchorCtr="0" forceAA="0" compatLnSpc="1">
              <a:noAutofit/>
            </a:bodyPr>
            <a:lstStyle/>
            <a:p>
              <a:pPr algn="ctr"/>
              <a:r>
                <a:rPr lang="zh-CN" altLang="en-US" b="1" dirty="0">
                  <a:solidFill>
                    <a:schemeClr val="bg1"/>
                  </a:solidFill>
                  <a:latin typeface="微软雅黑" panose="020B0503020204020204" pitchFamily="34" charset="-122"/>
                  <a:ea typeface="微软雅黑" panose="020B0503020204020204" pitchFamily="34" charset="-122"/>
                </a:rPr>
                <a:t>对</a:t>
              </a:r>
              <a:endParaRPr lang="en-US" altLang="zh-CN" b="1" dirty="0">
                <a:solidFill>
                  <a:schemeClr val="bg1"/>
                </a:solidFill>
                <a:latin typeface="微软雅黑" panose="020B0503020204020204" pitchFamily="34" charset="-122"/>
                <a:ea typeface="微软雅黑" panose="020B0503020204020204" pitchFamily="34" charset="-122"/>
              </a:endParaRPr>
            </a:p>
            <a:p>
              <a:pPr algn="ctr"/>
              <a:r>
                <a:rPr lang="zh-CN" altLang="en-US" b="1" dirty="0">
                  <a:solidFill>
                    <a:schemeClr val="bg1"/>
                  </a:solidFill>
                  <a:latin typeface="微软雅黑" panose="020B0503020204020204" pitchFamily="34" charset="-122"/>
                  <a:ea typeface="微软雅黑" panose="020B0503020204020204" pitchFamily="34" charset="-122"/>
                </a:rPr>
                <a:t>标</a:t>
              </a:r>
              <a:endParaRPr lang="en-US" altLang="zh-CN" b="1" dirty="0">
                <a:solidFill>
                  <a:schemeClr val="bg1"/>
                </a:solidFill>
                <a:latin typeface="微软雅黑" panose="020B0503020204020204" pitchFamily="34" charset="-122"/>
                <a:ea typeface="微软雅黑" panose="020B0503020204020204" pitchFamily="34" charset="-122"/>
              </a:endParaRPr>
            </a:p>
            <a:p>
              <a:pPr algn="ctr"/>
              <a:r>
                <a:rPr lang="zh-CN" altLang="en-US" b="1" dirty="0">
                  <a:solidFill>
                    <a:schemeClr val="bg1"/>
                  </a:solidFill>
                  <a:latin typeface="微软雅黑" panose="020B0503020204020204" pitchFamily="34" charset="-122"/>
                  <a:ea typeface="微软雅黑" panose="020B0503020204020204" pitchFamily="34" charset="-122"/>
                </a:rPr>
                <a:t>借</a:t>
              </a:r>
              <a:endParaRPr lang="en-US" altLang="zh-CN" b="1" dirty="0">
                <a:solidFill>
                  <a:schemeClr val="bg1"/>
                </a:solidFill>
                <a:latin typeface="微软雅黑" panose="020B0503020204020204" pitchFamily="34" charset="-122"/>
                <a:ea typeface="微软雅黑" panose="020B0503020204020204" pitchFamily="34" charset="-122"/>
              </a:endParaRPr>
            </a:p>
            <a:p>
              <a:pPr algn="ctr"/>
              <a:r>
                <a:rPr lang="zh-CN" altLang="en-US" b="1" dirty="0">
                  <a:solidFill>
                    <a:schemeClr val="bg1"/>
                  </a:solidFill>
                  <a:latin typeface="微软雅黑" panose="020B0503020204020204" pitchFamily="34" charset="-122"/>
                  <a:ea typeface="微软雅黑" panose="020B0503020204020204" pitchFamily="34" charset="-122"/>
                </a:rPr>
                <a:t>鉴</a:t>
              </a:r>
              <a:endParaRPr lang="zh-CN" altLang="en-US" b="1" dirty="0">
                <a:solidFill>
                  <a:schemeClr val="bg1"/>
                </a:solidFill>
                <a:latin typeface="微软雅黑" panose="020B0503020204020204" pitchFamily="34" charset="-122"/>
                <a:ea typeface="微软雅黑" panose="020B0503020204020204" pitchFamily="34" charset="-122"/>
              </a:endParaRPr>
            </a:p>
          </p:txBody>
        </p:sp>
        <p:cxnSp>
          <p:nvCxnSpPr>
            <p:cNvPr id="11" name="连接符: 肘形 10"/>
            <p:cNvCxnSpPr>
              <a:stCxn id="38" idx="2"/>
              <a:endCxn id="6" idx="0"/>
            </p:cNvCxnSpPr>
            <p:nvPr/>
          </p:nvCxnSpPr>
          <p:spPr bwMode="auto">
            <a:xfrm rot="5400000">
              <a:off x="1472753" y="3014593"/>
              <a:ext cx="675651" cy="1414524"/>
            </a:xfrm>
            <a:prstGeom prst="bentConnector3">
              <a:avLst/>
            </a:prstGeom>
            <a:noFill/>
            <a:ln w="9525" algn="ctr">
              <a:solidFill>
                <a:schemeClr val="tx1"/>
              </a:solidFill>
              <a:round/>
              <a:tailEnd type="triangle"/>
            </a:ln>
            <a:extLst>
              <a:ext uri="{909E8E84-426E-40DD-AFC4-6F175D3DCCD1}">
                <a14:hiddenFill xmlns:a14="http://schemas.microsoft.com/office/drawing/2010/main">
                  <a:noFill/>
                </a14:hiddenFill>
              </a:ext>
            </a:extLst>
          </p:spPr>
        </p:cxnSp>
        <p:cxnSp>
          <p:nvCxnSpPr>
            <p:cNvPr id="13" name="连接符: 肘形 12"/>
            <p:cNvCxnSpPr>
              <a:stCxn id="38" idx="2"/>
              <a:endCxn id="7" idx="0"/>
            </p:cNvCxnSpPr>
            <p:nvPr/>
          </p:nvCxnSpPr>
          <p:spPr bwMode="auto">
            <a:xfrm rot="5400000">
              <a:off x="1947229" y="3489069"/>
              <a:ext cx="675651" cy="465572"/>
            </a:xfrm>
            <a:prstGeom prst="bentConnector3">
              <a:avLst/>
            </a:prstGeom>
            <a:noFill/>
            <a:ln w="9525" algn="ctr">
              <a:solidFill>
                <a:schemeClr val="tx1"/>
              </a:solidFill>
              <a:round/>
              <a:tailEnd type="triangle"/>
            </a:ln>
            <a:extLst>
              <a:ext uri="{909E8E84-426E-40DD-AFC4-6F175D3DCCD1}">
                <a14:hiddenFill xmlns:a14="http://schemas.microsoft.com/office/drawing/2010/main">
                  <a:noFill/>
                </a14:hiddenFill>
              </a:ext>
            </a:extLst>
          </p:spPr>
        </p:cxnSp>
        <p:cxnSp>
          <p:nvCxnSpPr>
            <p:cNvPr id="14" name="连接符: 肘形 13"/>
            <p:cNvCxnSpPr>
              <a:stCxn id="38" idx="2"/>
              <a:endCxn id="9" idx="0"/>
            </p:cNvCxnSpPr>
            <p:nvPr/>
          </p:nvCxnSpPr>
          <p:spPr bwMode="auto">
            <a:xfrm rot="16200000" flipH="1">
              <a:off x="2896181" y="3005689"/>
              <a:ext cx="675651" cy="1432332"/>
            </a:xfrm>
            <a:prstGeom prst="bentConnector3">
              <a:avLst/>
            </a:prstGeom>
            <a:noFill/>
            <a:ln w="9525" algn="ctr">
              <a:solidFill>
                <a:schemeClr val="tx1"/>
              </a:solidFill>
              <a:round/>
              <a:tailEnd type="triangle"/>
            </a:ln>
            <a:extLst>
              <a:ext uri="{909E8E84-426E-40DD-AFC4-6F175D3DCCD1}">
                <a14:hiddenFill xmlns:a14="http://schemas.microsoft.com/office/drawing/2010/main">
                  <a:noFill/>
                </a14:hiddenFill>
              </a:ext>
            </a:extLst>
          </p:spPr>
        </p:cxnSp>
        <p:sp>
          <p:nvSpPr>
            <p:cNvPr id="17" name="矩形: 圆角 16"/>
            <p:cNvSpPr/>
            <p:nvPr/>
          </p:nvSpPr>
          <p:spPr bwMode="auto">
            <a:xfrm>
              <a:off x="7778482" y="4059681"/>
              <a:ext cx="655875" cy="1841444"/>
            </a:xfrm>
            <a:prstGeom prst="roundRect">
              <a:avLst/>
            </a:prstGeom>
            <a:solidFill>
              <a:srgbClr val="55601C"/>
            </a:solidFill>
            <a:ln>
              <a:noFill/>
            </a:ln>
          </p:spPr>
          <p:txBody>
            <a:bodyPr wrap="none" lIns="86148" tIns="86148" rIns="86148" bIns="86148" rtlCol="0" anchor="ctr"/>
            <a:lstStyle/>
            <a:p>
              <a:pPr algn="ctr"/>
              <a:r>
                <a:rPr lang="zh-CN" altLang="en-US" b="1" dirty="0">
                  <a:solidFill>
                    <a:schemeClr val="bg1"/>
                  </a:solidFill>
                  <a:latin typeface="微软雅黑" panose="020B0503020204020204" pitchFamily="34" charset="-122"/>
                  <a:ea typeface="微软雅黑" panose="020B0503020204020204" pitchFamily="34" charset="-122"/>
                </a:rPr>
                <a:t>产</a:t>
              </a:r>
              <a:endParaRPr lang="en-US" altLang="zh-CN" b="1" dirty="0">
                <a:solidFill>
                  <a:schemeClr val="bg1"/>
                </a:solidFill>
                <a:latin typeface="微软雅黑" panose="020B0503020204020204" pitchFamily="34" charset="-122"/>
                <a:ea typeface="微软雅黑" panose="020B0503020204020204" pitchFamily="34" charset="-122"/>
              </a:endParaRPr>
            </a:p>
            <a:p>
              <a:pPr algn="ctr"/>
              <a:r>
                <a:rPr lang="zh-CN" altLang="en-US" b="1" dirty="0">
                  <a:solidFill>
                    <a:schemeClr val="bg1"/>
                  </a:solidFill>
                  <a:latin typeface="微软雅黑" panose="020B0503020204020204" pitchFamily="34" charset="-122"/>
                  <a:ea typeface="微软雅黑" panose="020B0503020204020204" pitchFamily="34" charset="-122"/>
                </a:rPr>
                <a:t>业</a:t>
              </a:r>
              <a:endParaRPr lang="en-US" altLang="zh-CN" b="1" dirty="0">
                <a:solidFill>
                  <a:schemeClr val="bg1"/>
                </a:solidFill>
                <a:latin typeface="微软雅黑" panose="020B0503020204020204" pitchFamily="34" charset="-122"/>
                <a:ea typeface="微软雅黑" panose="020B0503020204020204" pitchFamily="34" charset="-122"/>
              </a:endParaRPr>
            </a:p>
            <a:p>
              <a:pPr algn="ctr"/>
              <a:r>
                <a:rPr lang="zh-CN" altLang="en-US" b="1" dirty="0">
                  <a:solidFill>
                    <a:schemeClr val="bg1"/>
                  </a:solidFill>
                  <a:latin typeface="微软雅黑" panose="020B0503020204020204" pitchFamily="34" charset="-122"/>
                  <a:ea typeface="微软雅黑" panose="020B0503020204020204" pitchFamily="34" charset="-122"/>
                </a:rPr>
                <a:t>布</a:t>
              </a:r>
              <a:endParaRPr lang="en-US" altLang="zh-CN" b="1" dirty="0">
                <a:solidFill>
                  <a:schemeClr val="bg1"/>
                </a:solidFill>
                <a:latin typeface="微软雅黑" panose="020B0503020204020204" pitchFamily="34" charset="-122"/>
                <a:ea typeface="微软雅黑" panose="020B0503020204020204" pitchFamily="34" charset="-122"/>
              </a:endParaRPr>
            </a:p>
            <a:p>
              <a:pPr algn="ctr"/>
              <a:r>
                <a:rPr lang="zh-CN" altLang="en-US" b="1" dirty="0">
                  <a:solidFill>
                    <a:schemeClr val="bg1"/>
                  </a:solidFill>
                  <a:latin typeface="微软雅黑" panose="020B0503020204020204" pitchFamily="34" charset="-122"/>
                  <a:ea typeface="微软雅黑" panose="020B0503020204020204" pitchFamily="34" charset="-122"/>
                </a:rPr>
                <a:t>局</a:t>
              </a:r>
              <a:endParaRPr lang="en-US" altLang="zh-CN" b="1" dirty="0">
                <a:solidFill>
                  <a:schemeClr val="bg1"/>
                </a:solidFill>
                <a:latin typeface="微软雅黑" panose="020B0503020204020204" pitchFamily="34" charset="-122"/>
                <a:ea typeface="微软雅黑" panose="020B0503020204020204" pitchFamily="34" charset="-122"/>
              </a:endParaRPr>
            </a:p>
          </p:txBody>
        </p:sp>
        <p:sp>
          <p:nvSpPr>
            <p:cNvPr id="18" name="矩形: 圆角 17"/>
            <p:cNvSpPr/>
            <p:nvPr/>
          </p:nvSpPr>
          <p:spPr bwMode="auto">
            <a:xfrm>
              <a:off x="8755163" y="4059681"/>
              <a:ext cx="655875" cy="1841444"/>
            </a:xfrm>
            <a:prstGeom prst="roundRect">
              <a:avLst/>
            </a:prstGeom>
            <a:solidFill>
              <a:srgbClr val="55601C"/>
            </a:solidFill>
            <a:ln>
              <a:noFill/>
            </a:ln>
          </p:spPr>
          <p:txBody>
            <a:bodyPr rot="0" spcFirstLastPara="0" vertOverflow="overflow" horzOverflow="overflow" vert="horz" wrap="none" lIns="86148" tIns="86148" rIns="86148" bIns="86148" numCol="1" spcCol="0" rtlCol="0" fromWordArt="0" anchor="ctr" anchorCtr="0" forceAA="0" compatLnSpc="1">
              <a:noAutofit/>
            </a:bodyPr>
            <a:lstStyle/>
            <a:p>
              <a:pPr algn="ctr"/>
              <a:r>
                <a:rPr lang="zh-CN" altLang="en-US" b="1" dirty="0">
                  <a:solidFill>
                    <a:schemeClr val="bg1"/>
                  </a:solidFill>
                  <a:latin typeface="微软雅黑" panose="020B0503020204020204" pitchFamily="34" charset="-122"/>
                  <a:ea typeface="微软雅黑" panose="020B0503020204020204" pitchFamily="34" charset="-122"/>
                </a:rPr>
                <a:t>转</a:t>
              </a:r>
              <a:endParaRPr lang="en-US" altLang="zh-CN" b="1" dirty="0">
                <a:solidFill>
                  <a:schemeClr val="bg1"/>
                </a:solidFill>
                <a:latin typeface="微软雅黑" panose="020B0503020204020204" pitchFamily="34" charset="-122"/>
                <a:ea typeface="微软雅黑" panose="020B0503020204020204" pitchFamily="34" charset="-122"/>
              </a:endParaRPr>
            </a:p>
            <a:p>
              <a:pPr algn="ctr"/>
              <a:r>
                <a:rPr lang="zh-CN" altLang="en-US" b="1" dirty="0">
                  <a:solidFill>
                    <a:schemeClr val="bg1"/>
                  </a:solidFill>
                  <a:latin typeface="微软雅黑" panose="020B0503020204020204" pitchFamily="34" charset="-122"/>
                  <a:ea typeface="微软雅黑" panose="020B0503020204020204" pitchFamily="34" charset="-122"/>
                </a:rPr>
                <a:t>型</a:t>
              </a:r>
              <a:endParaRPr lang="en-US" altLang="zh-CN" b="1" dirty="0">
                <a:solidFill>
                  <a:schemeClr val="bg1"/>
                </a:solidFill>
                <a:latin typeface="微软雅黑" panose="020B0503020204020204" pitchFamily="34" charset="-122"/>
                <a:ea typeface="微软雅黑" panose="020B0503020204020204" pitchFamily="34" charset="-122"/>
              </a:endParaRPr>
            </a:p>
            <a:p>
              <a:pPr algn="ctr"/>
              <a:r>
                <a:rPr lang="zh-CN" altLang="en-US" b="1" dirty="0">
                  <a:solidFill>
                    <a:schemeClr val="bg1"/>
                  </a:solidFill>
                  <a:latin typeface="微软雅黑" panose="020B0503020204020204" pitchFamily="34" charset="-122"/>
                  <a:ea typeface="微软雅黑" panose="020B0503020204020204" pitchFamily="34" charset="-122"/>
                </a:rPr>
                <a:t>发</a:t>
              </a:r>
              <a:endParaRPr lang="en-US" altLang="zh-CN" b="1" dirty="0">
                <a:solidFill>
                  <a:schemeClr val="bg1"/>
                </a:solidFill>
                <a:latin typeface="微软雅黑" panose="020B0503020204020204" pitchFamily="34" charset="-122"/>
                <a:ea typeface="微软雅黑" panose="020B0503020204020204" pitchFamily="34" charset="-122"/>
              </a:endParaRPr>
            </a:p>
            <a:p>
              <a:pPr algn="ctr"/>
              <a:r>
                <a:rPr lang="zh-CN" altLang="en-US" b="1" dirty="0">
                  <a:solidFill>
                    <a:schemeClr val="bg1"/>
                  </a:solidFill>
                  <a:latin typeface="微软雅黑" panose="020B0503020204020204" pitchFamily="34" charset="-122"/>
                  <a:ea typeface="微软雅黑" panose="020B0503020204020204" pitchFamily="34" charset="-122"/>
                </a:rPr>
                <a:t>展</a:t>
              </a:r>
              <a:endParaRPr lang="en-US" altLang="zh-CN" b="1" dirty="0">
                <a:solidFill>
                  <a:schemeClr val="bg1"/>
                </a:solidFill>
                <a:latin typeface="微软雅黑" panose="020B0503020204020204" pitchFamily="34" charset="-122"/>
                <a:ea typeface="微软雅黑" panose="020B0503020204020204" pitchFamily="34" charset="-122"/>
              </a:endParaRPr>
            </a:p>
          </p:txBody>
        </p:sp>
        <p:sp>
          <p:nvSpPr>
            <p:cNvPr id="19" name="矩形: 圆角 18"/>
            <p:cNvSpPr/>
            <p:nvPr/>
          </p:nvSpPr>
          <p:spPr bwMode="auto">
            <a:xfrm>
              <a:off x="9731844" y="4059681"/>
              <a:ext cx="655875" cy="1841444"/>
            </a:xfrm>
            <a:prstGeom prst="roundRect">
              <a:avLst/>
            </a:prstGeom>
            <a:solidFill>
              <a:srgbClr val="55601C"/>
            </a:solidFill>
            <a:ln>
              <a:noFill/>
            </a:ln>
          </p:spPr>
          <p:txBody>
            <a:bodyPr rot="0" spcFirstLastPara="0" vertOverflow="overflow" horzOverflow="overflow" vert="horz" wrap="none" lIns="86148" tIns="86148" rIns="86148" bIns="86148" numCol="1" spcCol="0" rtlCol="0" fromWordArt="0" anchor="ctr" anchorCtr="0" forceAA="0" compatLnSpc="1">
              <a:noAutofit/>
            </a:bodyPr>
            <a:lstStyle/>
            <a:p>
              <a:pPr algn="ctr"/>
              <a:r>
                <a:rPr lang="zh-CN" altLang="en-US" b="1" dirty="0">
                  <a:solidFill>
                    <a:schemeClr val="bg1"/>
                  </a:solidFill>
                  <a:latin typeface="微软雅黑" panose="020B0503020204020204" pitchFamily="34" charset="-122"/>
                  <a:ea typeface="微软雅黑" panose="020B0503020204020204" pitchFamily="34" charset="-122"/>
                </a:rPr>
                <a:t>经</a:t>
              </a:r>
              <a:endParaRPr lang="en-US" altLang="zh-CN" b="1" dirty="0">
                <a:solidFill>
                  <a:schemeClr val="bg1"/>
                </a:solidFill>
                <a:latin typeface="微软雅黑" panose="020B0503020204020204" pitchFamily="34" charset="-122"/>
                <a:ea typeface="微软雅黑" panose="020B0503020204020204" pitchFamily="34" charset="-122"/>
              </a:endParaRPr>
            </a:p>
            <a:p>
              <a:pPr algn="ctr"/>
              <a:r>
                <a:rPr lang="zh-CN" altLang="en-US" b="1" dirty="0">
                  <a:solidFill>
                    <a:schemeClr val="bg1"/>
                  </a:solidFill>
                  <a:latin typeface="微软雅黑" panose="020B0503020204020204" pitchFamily="34" charset="-122"/>
                  <a:ea typeface="微软雅黑" panose="020B0503020204020204" pitchFamily="34" charset="-122"/>
                </a:rPr>
                <a:t>营</a:t>
              </a:r>
              <a:endParaRPr lang="en-US" altLang="zh-CN" b="1" dirty="0">
                <a:solidFill>
                  <a:schemeClr val="bg1"/>
                </a:solidFill>
                <a:latin typeface="微软雅黑" panose="020B0503020204020204" pitchFamily="34" charset="-122"/>
                <a:ea typeface="微软雅黑" panose="020B0503020204020204" pitchFamily="34" charset="-122"/>
              </a:endParaRPr>
            </a:p>
            <a:p>
              <a:pPr algn="ctr"/>
              <a:r>
                <a:rPr lang="zh-CN" altLang="en-US" b="1" dirty="0">
                  <a:solidFill>
                    <a:schemeClr val="bg1"/>
                  </a:solidFill>
                  <a:latin typeface="微软雅黑" panose="020B0503020204020204" pitchFamily="34" charset="-122"/>
                  <a:ea typeface="微软雅黑" panose="020B0503020204020204" pitchFamily="34" charset="-122"/>
                </a:rPr>
                <a:t>机</a:t>
              </a:r>
              <a:endParaRPr lang="en-US" altLang="zh-CN" b="1" dirty="0">
                <a:solidFill>
                  <a:schemeClr val="bg1"/>
                </a:solidFill>
                <a:latin typeface="微软雅黑" panose="020B0503020204020204" pitchFamily="34" charset="-122"/>
                <a:ea typeface="微软雅黑" panose="020B0503020204020204" pitchFamily="34" charset="-122"/>
              </a:endParaRPr>
            </a:p>
            <a:p>
              <a:pPr algn="ctr"/>
              <a:r>
                <a:rPr lang="zh-CN" altLang="en-US" b="1" dirty="0">
                  <a:solidFill>
                    <a:schemeClr val="bg1"/>
                  </a:solidFill>
                  <a:latin typeface="微软雅黑" panose="020B0503020204020204" pitchFamily="34" charset="-122"/>
                  <a:ea typeface="微软雅黑" panose="020B0503020204020204" pitchFamily="34" charset="-122"/>
                </a:rPr>
                <a:t>制</a:t>
              </a:r>
              <a:endParaRPr lang="en-US" altLang="zh-CN" b="1" dirty="0">
                <a:solidFill>
                  <a:schemeClr val="bg1"/>
                </a:solidFill>
                <a:latin typeface="微软雅黑" panose="020B0503020204020204" pitchFamily="34" charset="-122"/>
                <a:ea typeface="微软雅黑" panose="020B0503020204020204" pitchFamily="34" charset="-122"/>
              </a:endParaRPr>
            </a:p>
          </p:txBody>
        </p:sp>
        <p:sp>
          <p:nvSpPr>
            <p:cNvPr id="20" name="矩形: 圆角 19"/>
            <p:cNvSpPr/>
            <p:nvPr/>
          </p:nvSpPr>
          <p:spPr bwMode="auto">
            <a:xfrm>
              <a:off x="10708526" y="4059681"/>
              <a:ext cx="655875" cy="1841444"/>
            </a:xfrm>
            <a:prstGeom prst="roundRect">
              <a:avLst/>
            </a:prstGeom>
            <a:solidFill>
              <a:srgbClr val="55601C"/>
            </a:solidFill>
            <a:ln>
              <a:noFill/>
            </a:ln>
          </p:spPr>
          <p:txBody>
            <a:bodyPr rot="0" spcFirstLastPara="0" vertOverflow="overflow" horzOverflow="overflow" vert="horz" wrap="none" lIns="86148" tIns="86148" rIns="86148" bIns="86148" numCol="1" spcCol="0" rtlCol="0" fromWordArt="0" anchor="ctr" anchorCtr="0" forceAA="0" compatLnSpc="1">
              <a:noAutofit/>
            </a:bodyPr>
            <a:lstStyle/>
            <a:p>
              <a:pPr algn="ctr"/>
              <a:r>
                <a:rPr lang="zh-CN" altLang="en-US" b="1" dirty="0">
                  <a:solidFill>
                    <a:schemeClr val="bg1"/>
                  </a:solidFill>
                  <a:latin typeface="微软雅黑" panose="020B0503020204020204" pitchFamily="34" charset="-122"/>
                  <a:ea typeface="微软雅黑" panose="020B0503020204020204" pitchFamily="34" charset="-122"/>
                </a:rPr>
                <a:t>监</a:t>
              </a:r>
              <a:endParaRPr lang="en-US" altLang="zh-CN" b="1" dirty="0">
                <a:solidFill>
                  <a:schemeClr val="bg1"/>
                </a:solidFill>
                <a:latin typeface="微软雅黑" panose="020B0503020204020204" pitchFamily="34" charset="-122"/>
                <a:ea typeface="微软雅黑" panose="020B0503020204020204" pitchFamily="34" charset="-122"/>
              </a:endParaRPr>
            </a:p>
            <a:p>
              <a:pPr algn="ctr"/>
              <a:r>
                <a:rPr lang="zh-CN" altLang="en-US" b="1" dirty="0">
                  <a:solidFill>
                    <a:schemeClr val="bg1"/>
                  </a:solidFill>
                  <a:latin typeface="微软雅黑" panose="020B0503020204020204" pitchFamily="34" charset="-122"/>
                  <a:ea typeface="微软雅黑" panose="020B0503020204020204" pitchFamily="34" charset="-122"/>
                </a:rPr>
                <a:t>管</a:t>
              </a:r>
              <a:endParaRPr lang="en-US" altLang="zh-CN" b="1" dirty="0">
                <a:solidFill>
                  <a:schemeClr val="bg1"/>
                </a:solidFill>
                <a:latin typeface="微软雅黑" panose="020B0503020204020204" pitchFamily="34" charset="-122"/>
                <a:ea typeface="微软雅黑" panose="020B0503020204020204" pitchFamily="34" charset="-122"/>
              </a:endParaRPr>
            </a:p>
            <a:p>
              <a:pPr algn="ctr"/>
              <a:r>
                <a:rPr lang="zh-CN" altLang="en-US" b="1" dirty="0">
                  <a:solidFill>
                    <a:schemeClr val="bg1"/>
                  </a:solidFill>
                  <a:latin typeface="微软雅黑" panose="020B0503020204020204" pitchFamily="34" charset="-122"/>
                  <a:ea typeface="微软雅黑" panose="020B0503020204020204" pitchFamily="34" charset="-122"/>
                </a:rPr>
                <a:t>体</a:t>
              </a:r>
              <a:endParaRPr lang="en-US" altLang="zh-CN" b="1" dirty="0">
                <a:solidFill>
                  <a:schemeClr val="bg1"/>
                </a:solidFill>
                <a:latin typeface="微软雅黑" panose="020B0503020204020204" pitchFamily="34" charset="-122"/>
                <a:ea typeface="微软雅黑" panose="020B0503020204020204" pitchFamily="34" charset="-122"/>
              </a:endParaRPr>
            </a:p>
            <a:p>
              <a:pPr algn="ctr"/>
              <a:r>
                <a:rPr lang="zh-CN" altLang="en-US" b="1" dirty="0">
                  <a:solidFill>
                    <a:schemeClr val="bg1"/>
                  </a:solidFill>
                  <a:latin typeface="微软雅黑" panose="020B0503020204020204" pitchFamily="34" charset="-122"/>
                  <a:ea typeface="微软雅黑" panose="020B0503020204020204" pitchFamily="34" charset="-122"/>
                </a:rPr>
                <a:t>制</a:t>
              </a:r>
              <a:endParaRPr lang="en-US" altLang="zh-CN" b="1" dirty="0">
                <a:solidFill>
                  <a:schemeClr val="bg1"/>
                </a:solidFill>
                <a:latin typeface="微软雅黑" panose="020B0503020204020204" pitchFamily="34" charset="-122"/>
                <a:ea typeface="微软雅黑" panose="020B0503020204020204" pitchFamily="34" charset="-122"/>
              </a:endParaRPr>
            </a:p>
          </p:txBody>
        </p:sp>
        <p:sp>
          <p:nvSpPr>
            <p:cNvPr id="22" name="矩形: 圆角 21"/>
            <p:cNvSpPr/>
            <p:nvPr/>
          </p:nvSpPr>
          <p:spPr bwMode="auto">
            <a:xfrm>
              <a:off x="7650481" y="3899706"/>
              <a:ext cx="3810966" cy="2038089"/>
            </a:xfrm>
            <a:prstGeom prst="roundRect">
              <a:avLst>
                <a:gd name="adj" fmla="val 7114"/>
              </a:avLst>
            </a:prstGeom>
            <a:noFill/>
            <a:ln w="41275">
              <a:solidFill>
                <a:srgbClr val="FF0000"/>
              </a:solidFill>
              <a:prstDash val="dash"/>
            </a:ln>
          </p:spPr>
          <p:txBody>
            <a:bodyPr wrap="none" lIns="86148" tIns="86148" rIns="86148" bIns="86148" rtlCol="0" anchor="ctr"/>
            <a:lstStyle/>
            <a:p>
              <a:pPr algn="ctr"/>
              <a:endParaRPr lang="zh-CN" altLang="en-US" b="1" dirty="0">
                <a:latin typeface="微软雅黑" panose="020B0503020204020204" pitchFamily="34" charset="-122"/>
                <a:ea typeface="微软雅黑" panose="020B0503020204020204" pitchFamily="34" charset="-122"/>
              </a:endParaRPr>
            </a:p>
          </p:txBody>
        </p:sp>
        <p:cxnSp>
          <p:nvCxnSpPr>
            <p:cNvPr id="23" name="连接符: 肘形 22"/>
            <p:cNvCxnSpPr>
              <a:stCxn id="39" idx="2"/>
              <a:endCxn id="17" idx="0"/>
            </p:cNvCxnSpPr>
            <p:nvPr/>
          </p:nvCxnSpPr>
          <p:spPr bwMode="auto">
            <a:xfrm rot="5400000">
              <a:off x="8468357" y="2988365"/>
              <a:ext cx="709379" cy="1433252"/>
            </a:xfrm>
            <a:prstGeom prst="bentConnector3">
              <a:avLst/>
            </a:prstGeom>
            <a:noFill/>
            <a:ln w="9525" algn="ctr">
              <a:solidFill>
                <a:schemeClr val="tx1"/>
              </a:solidFill>
              <a:round/>
              <a:tailEnd type="triangle"/>
            </a:ln>
            <a:extLst>
              <a:ext uri="{909E8E84-426E-40DD-AFC4-6F175D3DCCD1}">
                <a14:hiddenFill xmlns:a14="http://schemas.microsoft.com/office/drawing/2010/main">
                  <a:noFill/>
                </a14:hiddenFill>
              </a:ext>
            </a:extLst>
          </p:spPr>
        </p:cxnSp>
        <p:cxnSp>
          <p:nvCxnSpPr>
            <p:cNvPr id="25" name="连接符: 肘形 24"/>
            <p:cNvCxnSpPr>
              <a:stCxn id="39" idx="2"/>
              <a:endCxn id="18" idx="0"/>
            </p:cNvCxnSpPr>
            <p:nvPr/>
          </p:nvCxnSpPr>
          <p:spPr bwMode="auto">
            <a:xfrm rot="5400000">
              <a:off x="8956698" y="3476706"/>
              <a:ext cx="709379" cy="456571"/>
            </a:xfrm>
            <a:prstGeom prst="bentConnector3">
              <a:avLst/>
            </a:prstGeom>
            <a:noFill/>
            <a:ln w="9525" algn="ctr">
              <a:solidFill>
                <a:schemeClr val="tx1"/>
              </a:solidFill>
              <a:round/>
              <a:tailEnd type="triangle"/>
            </a:ln>
            <a:extLst>
              <a:ext uri="{909E8E84-426E-40DD-AFC4-6F175D3DCCD1}">
                <a14:hiddenFill xmlns:a14="http://schemas.microsoft.com/office/drawing/2010/main">
                  <a:noFill/>
                </a14:hiddenFill>
              </a:ext>
            </a:extLst>
          </p:spPr>
        </p:cxnSp>
        <p:cxnSp>
          <p:nvCxnSpPr>
            <p:cNvPr id="26" name="连接符: 肘形 25"/>
            <p:cNvCxnSpPr>
              <a:stCxn id="39" idx="2"/>
              <a:endCxn id="20" idx="0"/>
            </p:cNvCxnSpPr>
            <p:nvPr/>
          </p:nvCxnSpPr>
          <p:spPr bwMode="auto">
            <a:xfrm rot="16200000" flipH="1">
              <a:off x="9933379" y="2956595"/>
              <a:ext cx="709379" cy="1496792"/>
            </a:xfrm>
            <a:prstGeom prst="bentConnector3">
              <a:avLst/>
            </a:prstGeom>
            <a:noFill/>
            <a:ln w="9525" algn="ctr">
              <a:solidFill>
                <a:schemeClr val="tx1"/>
              </a:solidFill>
              <a:round/>
              <a:tailEnd type="triangle"/>
            </a:ln>
            <a:extLst>
              <a:ext uri="{909E8E84-426E-40DD-AFC4-6F175D3DCCD1}">
                <a14:hiddenFill xmlns:a14="http://schemas.microsoft.com/office/drawing/2010/main">
                  <a:noFill/>
                </a14:hiddenFill>
              </a:ext>
            </a:extLst>
          </p:spPr>
        </p:cxnSp>
        <p:sp>
          <p:nvSpPr>
            <p:cNvPr id="28" name="文本框 27"/>
            <p:cNvSpPr txBox="1"/>
            <p:nvPr/>
          </p:nvSpPr>
          <p:spPr bwMode="auto">
            <a:xfrm>
              <a:off x="4142189" y="2810069"/>
              <a:ext cx="1798507" cy="369332"/>
            </a:xfrm>
            <a:prstGeom prst="rect">
              <a:avLst/>
            </a:prstGeom>
            <a:noFill/>
            <a:ln w="9525">
              <a:noFill/>
              <a:miter lim="800000"/>
            </a:ln>
          </p:spPr>
          <p:txBody>
            <a:bodyPr wrap="square" rtlCol="0">
              <a:spAutoFit/>
            </a:bodyPr>
            <a:lstStyle/>
            <a:p>
              <a:pPr algn="ctr"/>
              <a:r>
                <a:rPr lang="zh-CN" altLang="en-US" b="1"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战略导向</a:t>
              </a:r>
              <a:endParaRPr lang="zh-CN" altLang="en-US" b="1" dirty="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29" name="文本框 28"/>
            <p:cNvSpPr txBox="1"/>
            <p:nvPr/>
          </p:nvSpPr>
          <p:spPr bwMode="auto">
            <a:xfrm>
              <a:off x="6104156" y="2810069"/>
              <a:ext cx="1798507" cy="369332"/>
            </a:xfrm>
            <a:prstGeom prst="rect">
              <a:avLst/>
            </a:prstGeom>
            <a:noFill/>
            <a:ln w="9525">
              <a:noFill/>
              <a:miter lim="800000"/>
            </a:ln>
          </p:spPr>
          <p:txBody>
            <a:bodyPr wrap="square" rtlCol="0">
              <a:spAutoFit/>
            </a:bodyPr>
            <a:lstStyle/>
            <a:p>
              <a:pPr algn="ctr"/>
              <a:r>
                <a:rPr lang="zh-CN" altLang="en-US" b="1"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问题导向</a:t>
              </a:r>
              <a:endParaRPr lang="zh-CN" altLang="en-US" b="1" dirty="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32" name="文本框 31"/>
            <p:cNvSpPr txBox="1"/>
            <p:nvPr/>
          </p:nvSpPr>
          <p:spPr bwMode="auto">
            <a:xfrm>
              <a:off x="1114568" y="3370678"/>
              <a:ext cx="2641148" cy="338554"/>
            </a:xfrm>
            <a:prstGeom prst="rect">
              <a:avLst/>
            </a:prstGeom>
            <a:noFill/>
            <a:ln w="9525">
              <a:noFill/>
              <a:miter lim="800000"/>
            </a:ln>
          </p:spPr>
          <p:txBody>
            <a:bodyPr wrap="square" rtlCol="0">
              <a:spAutoFit/>
            </a:bodyPr>
            <a:lstStyle/>
            <a:p>
              <a:pPr algn="ctr"/>
              <a:r>
                <a:rPr lang="zh-CN" altLang="en-US" sz="1600" b="1" dirty="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rPr>
                <a:t>外部分析，找依据</a:t>
              </a:r>
              <a:endParaRPr lang="zh-CN" altLang="en-US" sz="1600" b="1" dirty="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endParaRPr>
            </a:p>
          </p:txBody>
        </p:sp>
        <p:grpSp>
          <p:nvGrpSpPr>
            <p:cNvPr id="47" name="组合 46"/>
            <p:cNvGrpSpPr/>
            <p:nvPr/>
          </p:nvGrpSpPr>
          <p:grpSpPr>
            <a:xfrm>
              <a:off x="4725654" y="4069141"/>
              <a:ext cx="2610089" cy="1799883"/>
              <a:chOff x="4735924" y="4069141"/>
              <a:chExt cx="2610089" cy="1799883"/>
            </a:xfrm>
          </p:grpSpPr>
          <p:cxnSp>
            <p:nvCxnSpPr>
              <p:cNvPr id="30" name="直接箭头连接符 29"/>
              <p:cNvCxnSpPr/>
              <p:nvPr/>
            </p:nvCxnSpPr>
            <p:spPr bwMode="auto">
              <a:xfrm>
                <a:off x="4752475" y="4848349"/>
                <a:ext cx="2576987" cy="0"/>
              </a:xfrm>
              <a:prstGeom prst="straightConnector1">
                <a:avLst/>
              </a:prstGeom>
              <a:noFill/>
              <a:ln w="47625" algn="ctr">
                <a:solidFill>
                  <a:schemeClr val="tx1"/>
                </a:solidFill>
                <a:round/>
                <a:tailEnd type="triangle"/>
              </a:ln>
              <a:extLst>
                <a:ext uri="{909E8E84-426E-40DD-AFC4-6F175D3DCCD1}">
                  <a14:hiddenFill xmlns:a14="http://schemas.microsoft.com/office/drawing/2010/main">
                    <a:noFill/>
                  </a14:hiddenFill>
                </a:ext>
              </a:extLst>
            </p:spPr>
          </p:cxnSp>
          <p:cxnSp>
            <p:nvCxnSpPr>
              <p:cNvPr id="31" name="直接箭头连接符 30"/>
              <p:cNvCxnSpPr/>
              <p:nvPr/>
            </p:nvCxnSpPr>
            <p:spPr bwMode="auto">
              <a:xfrm flipH="1" flipV="1">
                <a:off x="4752475" y="5069457"/>
                <a:ext cx="2576987" cy="29980"/>
              </a:xfrm>
              <a:prstGeom prst="straightConnector1">
                <a:avLst/>
              </a:prstGeom>
              <a:noFill/>
              <a:ln w="47625" algn="ctr">
                <a:solidFill>
                  <a:schemeClr val="tx1"/>
                </a:solidFill>
                <a:round/>
                <a:tailEnd type="triangle"/>
              </a:ln>
              <a:extLst>
                <a:ext uri="{909E8E84-426E-40DD-AFC4-6F175D3DCCD1}">
                  <a14:hiddenFill xmlns:a14="http://schemas.microsoft.com/office/drawing/2010/main">
                    <a:noFill/>
                  </a14:hiddenFill>
                </a:ext>
              </a:extLst>
            </p:spPr>
          </p:cxnSp>
          <p:sp>
            <p:nvSpPr>
              <p:cNvPr id="34" name="文本框 33"/>
              <p:cNvSpPr txBox="1"/>
              <p:nvPr/>
            </p:nvSpPr>
            <p:spPr bwMode="auto">
              <a:xfrm>
                <a:off x="4735924" y="4069141"/>
                <a:ext cx="2610089" cy="722890"/>
              </a:xfrm>
              <a:prstGeom prst="rect">
                <a:avLst/>
              </a:prstGeom>
              <a:noFill/>
              <a:ln w="9525">
                <a:noFill/>
                <a:miter lim="800000"/>
              </a:ln>
            </p:spPr>
            <p:txBody>
              <a:bodyPr wrap="square" rtlCol="0">
                <a:spAutoFit/>
              </a:bodyPr>
              <a:lstStyle/>
              <a:p>
                <a:pPr algn="ctr">
                  <a:lnSpc>
                    <a:spcPct val="135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rPr>
                  <a:t>通过外部分析，找寻可资借鉴的先进经验</a:t>
                </a:r>
                <a:endPar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35" name="文本框 34"/>
              <p:cNvSpPr txBox="1"/>
              <p:nvPr/>
            </p:nvSpPr>
            <p:spPr bwMode="auto">
              <a:xfrm>
                <a:off x="4735924" y="5146134"/>
                <a:ext cx="2610089" cy="722890"/>
              </a:xfrm>
              <a:prstGeom prst="rect">
                <a:avLst/>
              </a:prstGeom>
              <a:noFill/>
              <a:ln w="9525">
                <a:noFill/>
                <a:miter lim="800000"/>
              </a:ln>
            </p:spPr>
            <p:txBody>
              <a:bodyPr wrap="square" rtlCol="0">
                <a:spAutoFit/>
              </a:bodyPr>
              <a:lstStyle/>
              <a:p>
                <a:pPr algn="ctr">
                  <a:lnSpc>
                    <a:spcPct val="135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rPr>
                  <a:t>通过内部剖析，找准改革发力的关键举措</a:t>
                </a:r>
                <a:endPar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endParaRPr>
              </a:p>
            </p:txBody>
          </p:sp>
        </p:grpSp>
        <p:cxnSp>
          <p:nvCxnSpPr>
            <p:cNvPr id="43" name="连接符: 肘形 42"/>
            <p:cNvCxnSpPr>
              <a:stCxn id="38" idx="2"/>
              <a:endCxn id="8" idx="0"/>
            </p:cNvCxnSpPr>
            <p:nvPr/>
          </p:nvCxnSpPr>
          <p:spPr bwMode="auto">
            <a:xfrm rot="16200000" flipH="1">
              <a:off x="2421705" y="3480165"/>
              <a:ext cx="675651" cy="483380"/>
            </a:xfrm>
            <a:prstGeom prst="bentConnector3">
              <a:avLst/>
            </a:prstGeom>
            <a:noFill/>
            <a:ln w="9525" algn="ctr">
              <a:solidFill>
                <a:schemeClr val="tx1"/>
              </a:solidFill>
              <a:round/>
              <a:tailEnd type="triangle"/>
            </a:ln>
            <a:extLst>
              <a:ext uri="{909E8E84-426E-40DD-AFC4-6F175D3DCCD1}">
                <a14:hiddenFill xmlns:a14="http://schemas.microsoft.com/office/drawing/2010/main">
                  <a:noFill/>
                </a14:hiddenFill>
              </a:ext>
            </a:extLst>
          </p:spPr>
        </p:cxnSp>
        <p:cxnSp>
          <p:nvCxnSpPr>
            <p:cNvPr id="48" name="连接符: 肘形 47"/>
            <p:cNvCxnSpPr>
              <a:stCxn id="39" idx="2"/>
              <a:endCxn id="19" idx="0"/>
            </p:cNvCxnSpPr>
            <p:nvPr/>
          </p:nvCxnSpPr>
          <p:spPr bwMode="auto">
            <a:xfrm rot="16200000" flipH="1">
              <a:off x="9445038" y="3444936"/>
              <a:ext cx="709379" cy="520110"/>
            </a:xfrm>
            <a:prstGeom prst="bentConnector3">
              <a:avLst>
                <a:gd name="adj1" fmla="val 50000"/>
              </a:avLst>
            </a:prstGeom>
            <a:noFill/>
            <a:ln w="9525" algn="ctr">
              <a:solidFill>
                <a:schemeClr val="tx1"/>
              </a:solidFill>
              <a:round/>
              <a:tailEnd type="triangle"/>
            </a:ln>
            <a:extLst>
              <a:ext uri="{909E8E84-426E-40DD-AFC4-6F175D3DCCD1}">
                <a14:hiddenFill xmlns:a14="http://schemas.microsoft.com/office/drawing/2010/main">
                  <a:noFill/>
                </a14:hiddenFill>
              </a:ext>
            </a:extLst>
          </p:spPr>
        </p:cxnSp>
        <p:sp>
          <p:nvSpPr>
            <p:cNvPr id="50" name="文本框 49"/>
            <p:cNvSpPr txBox="1"/>
            <p:nvPr/>
          </p:nvSpPr>
          <p:spPr bwMode="auto">
            <a:xfrm>
              <a:off x="8103238" y="3370678"/>
              <a:ext cx="2641148" cy="338554"/>
            </a:xfrm>
            <a:prstGeom prst="rect">
              <a:avLst/>
            </a:prstGeom>
            <a:noFill/>
            <a:ln w="9525">
              <a:noFill/>
              <a:miter lim="800000"/>
            </a:ln>
          </p:spPr>
          <p:txBody>
            <a:bodyPr wrap="square" rtlCol="0">
              <a:spAutoFit/>
            </a:bodyPr>
            <a:lstStyle/>
            <a:p>
              <a:pPr algn="ctr"/>
              <a:r>
                <a:rPr lang="zh-CN" altLang="en-US" sz="1600" b="1" dirty="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rPr>
                <a:t>内部剖析，找痛点</a:t>
              </a:r>
              <a:endParaRPr lang="zh-CN" altLang="en-US" sz="1600" b="1" dirty="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40" name="矩形: 圆角 39"/>
            <p:cNvSpPr/>
            <p:nvPr/>
          </p:nvSpPr>
          <p:spPr bwMode="auto">
            <a:xfrm>
              <a:off x="565079" y="3899706"/>
              <a:ext cx="3810966" cy="2038089"/>
            </a:xfrm>
            <a:prstGeom prst="roundRect">
              <a:avLst>
                <a:gd name="adj" fmla="val 7114"/>
              </a:avLst>
            </a:prstGeom>
            <a:noFill/>
            <a:ln w="41275">
              <a:solidFill>
                <a:srgbClr val="FF0000"/>
              </a:solidFill>
              <a:prstDash val="dash"/>
            </a:ln>
          </p:spPr>
          <p:txBody>
            <a:bodyPr wrap="none" lIns="86148" tIns="86148" rIns="86148" bIns="86148" rtlCol="0" anchor="ctr"/>
            <a:lstStyle/>
            <a:p>
              <a:pPr algn="ctr"/>
              <a:endParaRPr lang="zh-CN" altLang="en-US" sz="2400" b="1" dirty="0">
                <a:latin typeface="微软雅黑" panose="020B0503020204020204" pitchFamily="34" charset="-122"/>
                <a:ea typeface="微软雅黑" panose="020B0503020204020204" pitchFamily="34" charset="-122"/>
              </a:endParaRPr>
            </a:p>
          </p:txBody>
        </p:sp>
      </p:gr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2"/>
          <p:cNvSpPr txBox="1"/>
          <p:nvPr/>
        </p:nvSpPr>
        <p:spPr bwMode="auto">
          <a:xfrm>
            <a:off x="410817" y="354140"/>
            <a:ext cx="11395903" cy="461665"/>
          </a:xfrm>
          <a:prstGeom prst="rect">
            <a:avLst/>
          </a:prstGeom>
          <a:noFill/>
          <a:ln w="9525">
            <a:noFill/>
            <a:miter lim="800000"/>
          </a:ln>
        </p:spPr>
        <p:txBody>
          <a:bodyPr vert="horz" wrap="square" lIns="91440" tIns="45720" rIns="91440" bIns="45720" numCol="1" anchor="ctr" anchorCtr="0" compatLnSpc="1">
            <a:spAutoFit/>
          </a:bodyPr>
          <a:lstStyle>
            <a:lvl1pPr algn="just" rtl="0" eaLnBrk="0" fontAlgn="base" hangingPunct="0">
              <a:spcBef>
                <a:spcPct val="0"/>
              </a:spcBef>
              <a:spcAft>
                <a:spcPct val="0"/>
              </a:spcAft>
              <a:defRPr sz="2665" b="1" kern="1200">
                <a:solidFill>
                  <a:schemeClr val="tx2"/>
                </a:solidFill>
                <a:latin typeface="微软雅黑" panose="020B0503020204020204" pitchFamily="34" charset="-122"/>
                <a:ea typeface="微软雅黑" panose="020B0503020204020204" pitchFamily="34" charset="-122"/>
                <a:cs typeface="微软雅黑" panose="020B0503020204020204" pitchFamily="34" charset="-122"/>
              </a:defRPr>
            </a:lvl1pPr>
            <a:lvl2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2pPr>
            <a:lvl3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3pPr>
            <a:lvl4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4pPr>
            <a:lvl5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5pPr>
            <a:lvl6pPr marL="4572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6pPr>
            <a:lvl7pPr marL="9144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7pPr>
            <a:lvl8pPr marL="13716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8pPr>
            <a:lvl9pPr marL="18288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9pPr>
          </a:lstStyle>
          <a:p>
            <a:r>
              <a:rPr lang="en-US" altLang="zh-CN" sz="2400" dirty="0">
                <a:solidFill>
                  <a:schemeClr val="tx1"/>
                </a:solidFill>
              </a:rPr>
              <a:t>3</a:t>
            </a:r>
            <a:r>
              <a:rPr lang="zh-CN" altLang="en-US" sz="2400" dirty="0">
                <a:solidFill>
                  <a:schemeClr val="tx1"/>
                </a:solidFill>
              </a:rPr>
              <a:t>大策略：改革、发展与转型</a:t>
            </a:r>
            <a:endParaRPr lang="zh-CN" altLang="zh-CN" sz="2400" dirty="0">
              <a:solidFill>
                <a:schemeClr val="tx1"/>
              </a:solidFill>
            </a:endParaRPr>
          </a:p>
        </p:txBody>
      </p:sp>
      <p:grpSp>
        <p:nvGrpSpPr>
          <p:cNvPr id="2" name="组合 1"/>
          <p:cNvGrpSpPr/>
          <p:nvPr/>
        </p:nvGrpSpPr>
        <p:grpSpPr>
          <a:xfrm>
            <a:off x="410816" y="1262062"/>
            <a:ext cx="11145080" cy="4805363"/>
            <a:chOff x="1392404" y="1262062"/>
            <a:chExt cx="9332747" cy="4805363"/>
          </a:xfrm>
        </p:grpSpPr>
        <p:sp>
          <p:nvSpPr>
            <p:cNvPr id="3" name="矩形: 圆角 2"/>
            <p:cNvSpPr/>
            <p:nvPr/>
          </p:nvSpPr>
          <p:spPr bwMode="auto">
            <a:xfrm>
              <a:off x="4672011" y="1262062"/>
              <a:ext cx="2895602" cy="804863"/>
            </a:xfrm>
            <a:prstGeom prst="roundRect">
              <a:avLst/>
            </a:prstGeom>
            <a:solidFill>
              <a:srgbClr val="C00000"/>
            </a:solidFill>
            <a:ln>
              <a:no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ctr">
                <a:spcBef>
                  <a:spcPct val="0"/>
                </a:spcBef>
              </a:pPr>
              <a:r>
                <a:rPr lang="zh-CN" altLang="en-US" sz="2000" b="1" dirty="0">
                  <a:solidFill>
                    <a:schemeClr val="bg1"/>
                  </a:solidFill>
                  <a:latin typeface="微软雅黑" panose="020B0503020204020204" pitchFamily="34" charset="-122"/>
                  <a:ea typeface="微软雅黑" panose="020B0503020204020204" pitchFamily="34" charset="-122"/>
                </a:rPr>
                <a:t>区国资委</a:t>
              </a:r>
              <a:endParaRPr lang="zh-CN" altLang="en-US" sz="2000" b="1" dirty="0">
                <a:solidFill>
                  <a:schemeClr val="bg1"/>
                </a:solidFill>
                <a:latin typeface="微软雅黑" panose="020B0503020204020204" pitchFamily="34" charset="-122"/>
                <a:ea typeface="微软雅黑" panose="020B0503020204020204" pitchFamily="34" charset="-122"/>
              </a:endParaRPr>
            </a:p>
          </p:txBody>
        </p:sp>
        <p:cxnSp>
          <p:nvCxnSpPr>
            <p:cNvPr id="20" name="连接符: 肘形 19"/>
            <p:cNvCxnSpPr>
              <a:stCxn id="3" idx="2"/>
              <a:endCxn id="11" idx="0"/>
            </p:cNvCxnSpPr>
            <p:nvPr/>
          </p:nvCxnSpPr>
          <p:spPr bwMode="auto">
            <a:xfrm rot="5400000">
              <a:off x="4181366" y="709503"/>
              <a:ext cx="581025" cy="3295869"/>
            </a:xfrm>
            <a:prstGeom prst="bentConnector3">
              <a:avLst/>
            </a:prstGeom>
            <a:noFill/>
            <a:ln w="19050" algn="ctr">
              <a:solidFill>
                <a:schemeClr val="tx1"/>
              </a:solidFill>
              <a:round/>
              <a:tailEnd type="triangle"/>
            </a:ln>
            <a:extLst>
              <a:ext uri="{909E8E84-426E-40DD-AFC4-6F175D3DCCD1}">
                <a14:hiddenFill xmlns:a14="http://schemas.microsoft.com/office/drawing/2010/main">
                  <a:noFill/>
                </a14:hiddenFill>
              </a:ext>
            </a:extLst>
          </p:spPr>
        </p:cxnSp>
        <p:cxnSp>
          <p:nvCxnSpPr>
            <p:cNvPr id="22" name="连接符: 肘形 21"/>
            <p:cNvCxnSpPr>
              <a:stCxn id="3" idx="2"/>
              <a:endCxn id="29" idx="0"/>
            </p:cNvCxnSpPr>
            <p:nvPr/>
          </p:nvCxnSpPr>
          <p:spPr bwMode="auto">
            <a:xfrm rot="16200000" flipH="1">
              <a:off x="7488331" y="698405"/>
              <a:ext cx="581025" cy="3318062"/>
            </a:xfrm>
            <a:prstGeom prst="bentConnector3">
              <a:avLst/>
            </a:prstGeom>
            <a:noFill/>
            <a:ln w="19050" algn="ctr">
              <a:solidFill>
                <a:schemeClr val="tx1"/>
              </a:solidFill>
              <a:round/>
              <a:tailEnd type="triangle"/>
            </a:ln>
            <a:extLst>
              <a:ext uri="{909E8E84-426E-40DD-AFC4-6F175D3DCCD1}">
                <a14:hiddenFill xmlns:a14="http://schemas.microsoft.com/office/drawing/2010/main">
                  <a:noFill/>
                </a14:hiddenFill>
              </a:ext>
            </a:extLst>
          </p:spPr>
        </p:cxnSp>
        <p:cxnSp>
          <p:nvCxnSpPr>
            <p:cNvPr id="30" name="直接箭头连接符 29"/>
            <p:cNvCxnSpPr>
              <a:stCxn id="3" idx="2"/>
              <a:endCxn id="28" idx="0"/>
            </p:cNvCxnSpPr>
            <p:nvPr/>
          </p:nvCxnSpPr>
          <p:spPr bwMode="auto">
            <a:xfrm flipH="1">
              <a:off x="6119812" y="2066925"/>
              <a:ext cx="1" cy="581025"/>
            </a:xfrm>
            <a:prstGeom prst="straightConnector1">
              <a:avLst/>
            </a:prstGeom>
            <a:noFill/>
            <a:ln w="19050" algn="ctr">
              <a:solidFill>
                <a:schemeClr val="tx1"/>
              </a:solidFill>
              <a:round/>
              <a:tailEnd type="triangle"/>
            </a:ln>
            <a:extLst>
              <a:ext uri="{909E8E84-426E-40DD-AFC4-6F175D3DCCD1}">
                <a14:hiddenFill xmlns:a14="http://schemas.microsoft.com/office/drawing/2010/main">
                  <a:noFill/>
                </a14:hiddenFill>
              </a:ext>
            </a:extLst>
          </p:spPr>
        </p:cxnSp>
        <p:grpSp>
          <p:nvGrpSpPr>
            <p:cNvPr id="43" name="组合 42"/>
            <p:cNvGrpSpPr/>
            <p:nvPr/>
          </p:nvGrpSpPr>
          <p:grpSpPr>
            <a:xfrm>
              <a:off x="1392404" y="2647950"/>
              <a:ext cx="9332747" cy="3419475"/>
              <a:chOff x="1392404" y="2647950"/>
              <a:chExt cx="9332747" cy="3419475"/>
            </a:xfrm>
          </p:grpSpPr>
          <p:grpSp>
            <p:nvGrpSpPr>
              <p:cNvPr id="40" name="组合 39"/>
              <p:cNvGrpSpPr/>
              <p:nvPr/>
            </p:nvGrpSpPr>
            <p:grpSpPr>
              <a:xfrm>
                <a:off x="1392404" y="2647950"/>
                <a:ext cx="2863079" cy="3419475"/>
                <a:chOff x="1392404" y="2647950"/>
                <a:chExt cx="2863079" cy="3419475"/>
              </a:xfrm>
            </p:grpSpPr>
            <p:sp>
              <p:nvSpPr>
                <p:cNvPr id="11" name="矩形: 圆角 10"/>
                <p:cNvSpPr/>
                <p:nvPr/>
              </p:nvSpPr>
              <p:spPr bwMode="auto">
                <a:xfrm>
                  <a:off x="1392404" y="2647950"/>
                  <a:ext cx="2863078" cy="666750"/>
                </a:xfrm>
                <a:prstGeom prst="roundRect">
                  <a:avLst/>
                </a:prstGeom>
                <a:solidFill>
                  <a:srgbClr val="FFC000"/>
                </a:solidFill>
                <a:ln>
                  <a:no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ctr">
                    <a:spcBef>
                      <a:spcPct val="0"/>
                    </a:spcBef>
                  </a:pPr>
                  <a:r>
                    <a:rPr lang="zh-CN" altLang="en-US" sz="2000" b="1" dirty="0">
                      <a:solidFill>
                        <a:schemeClr val="tx1"/>
                      </a:solidFill>
                      <a:latin typeface="微软雅黑" panose="020B0503020204020204" pitchFamily="34" charset="-122"/>
                      <a:ea typeface="微软雅黑" panose="020B0503020204020204" pitchFamily="34" charset="-122"/>
                    </a:rPr>
                    <a:t>改  革</a:t>
                  </a:r>
                  <a:endParaRPr lang="zh-CN" altLang="en-US" sz="2000" b="1" dirty="0">
                    <a:solidFill>
                      <a:schemeClr val="tx1"/>
                    </a:solidFill>
                    <a:latin typeface="微软雅黑" panose="020B0503020204020204" pitchFamily="34" charset="-122"/>
                    <a:ea typeface="微软雅黑" panose="020B0503020204020204" pitchFamily="34" charset="-122"/>
                  </a:endParaRPr>
                </a:p>
              </p:txBody>
            </p:sp>
            <p:sp>
              <p:nvSpPr>
                <p:cNvPr id="31" name="矩形 30"/>
                <p:cNvSpPr/>
                <p:nvPr/>
              </p:nvSpPr>
              <p:spPr bwMode="auto">
                <a:xfrm>
                  <a:off x="1392406" y="3314700"/>
                  <a:ext cx="2863077" cy="2752725"/>
                </a:xfrm>
                <a:prstGeom prst="rect">
                  <a:avLst/>
                </a:prstGeom>
                <a:solidFill>
                  <a:schemeClr val="accent3">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just">
                    <a:lnSpc>
                      <a:spcPct val="150000"/>
                    </a:lnSpc>
                    <a:spcBef>
                      <a:spcPct val="0"/>
                    </a:spcBef>
                  </a:pPr>
                  <a:r>
                    <a:rPr lang="zh-CN" altLang="en-US" b="1" dirty="0">
                      <a:solidFill>
                        <a:schemeClr val="tx1"/>
                      </a:solidFill>
                      <a:latin typeface="微软雅黑" panose="020B0503020204020204" pitchFamily="34" charset="-122"/>
                      <a:ea typeface="微软雅黑" panose="020B0503020204020204" pitchFamily="34" charset="-122"/>
                    </a:rPr>
                    <a:t>国资委层面：</a:t>
                  </a:r>
                  <a:r>
                    <a:rPr lang="zh-CN" altLang="en-US" dirty="0">
                      <a:solidFill>
                        <a:schemeClr val="tx1"/>
                      </a:solidFill>
                      <a:latin typeface="微软雅黑" panose="020B0503020204020204" pitchFamily="34" charset="-122"/>
                      <a:ea typeface="微软雅黑" panose="020B0503020204020204" pitchFamily="34" charset="-122"/>
                    </a:rPr>
                    <a:t>充分利用综改试点契机，推动区管国资全方位改革</a:t>
                  </a:r>
                  <a:endParaRPr lang="en-US" altLang="zh-CN" dirty="0">
                    <a:solidFill>
                      <a:schemeClr val="tx1"/>
                    </a:solidFill>
                    <a:latin typeface="微软雅黑" panose="020B0503020204020204" pitchFamily="34" charset="-122"/>
                    <a:ea typeface="微软雅黑" panose="020B0503020204020204" pitchFamily="34" charset="-122"/>
                  </a:endParaRPr>
                </a:p>
                <a:p>
                  <a:pPr algn="just">
                    <a:lnSpc>
                      <a:spcPct val="150000"/>
                    </a:lnSpc>
                    <a:spcBef>
                      <a:spcPct val="0"/>
                    </a:spcBef>
                  </a:pPr>
                  <a:r>
                    <a:rPr lang="zh-CN" altLang="en-US" b="1" dirty="0">
                      <a:solidFill>
                        <a:schemeClr val="tx1"/>
                      </a:solidFill>
                      <a:latin typeface="微软雅黑" panose="020B0503020204020204" pitchFamily="34" charset="-122"/>
                      <a:ea typeface="微软雅黑" panose="020B0503020204020204" pitchFamily="34" charset="-122"/>
                    </a:rPr>
                    <a:t>企业层面：</a:t>
                  </a:r>
                  <a:r>
                    <a:rPr lang="zh-CN" altLang="en-US" dirty="0">
                      <a:solidFill>
                        <a:schemeClr val="tx1"/>
                      </a:solidFill>
                      <a:latin typeface="微软雅黑" panose="020B0503020204020204" pitchFamily="34" charset="-122"/>
                      <a:ea typeface="微软雅黑" panose="020B0503020204020204" pitchFamily="34" charset="-122"/>
                    </a:rPr>
                    <a:t>积极响应国资委各项改革诉求，针对问题瓶颈进行踊跃改革试点。</a:t>
                  </a:r>
                  <a:endParaRPr lang="zh-CN" altLang="en-US" sz="1600" dirty="0">
                    <a:solidFill>
                      <a:schemeClr val="tx1"/>
                    </a:solidFill>
                    <a:latin typeface="微软雅黑" panose="020B0503020204020204" pitchFamily="34" charset="-122"/>
                    <a:ea typeface="微软雅黑" panose="020B0503020204020204" pitchFamily="34" charset="-122"/>
                  </a:endParaRPr>
                </a:p>
              </p:txBody>
            </p:sp>
          </p:grpSp>
          <p:grpSp>
            <p:nvGrpSpPr>
              <p:cNvPr id="41" name="组合 40"/>
              <p:cNvGrpSpPr/>
              <p:nvPr/>
            </p:nvGrpSpPr>
            <p:grpSpPr>
              <a:xfrm>
                <a:off x="4779978" y="2647950"/>
                <a:ext cx="2679667" cy="3419474"/>
                <a:chOff x="4762550" y="2647950"/>
                <a:chExt cx="2679667" cy="3419474"/>
              </a:xfrm>
            </p:grpSpPr>
            <p:sp>
              <p:nvSpPr>
                <p:cNvPr id="28" name="矩形: 圆角 27"/>
                <p:cNvSpPr/>
                <p:nvPr/>
              </p:nvSpPr>
              <p:spPr bwMode="auto">
                <a:xfrm>
                  <a:off x="4762550" y="2647950"/>
                  <a:ext cx="2679666" cy="666750"/>
                </a:xfrm>
                <a:prstGeom prst="roundRect">
                  <a:avLst/>
                </a:prstGeom>
                <a:solidFill>
                  <a:srgbClr val="FFC000"/>
                </a:solidFill>
                <a:ln>
                  <a:no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ctr">
                    <a:spcBef>
                      <a:spcPct val="0"/>
                    </a:spcBef>
                  </a:pPr>
                  <a:r>
                    <a:rPr lang="zh-CN" altLang="en-US" sz="2000" b="1" dirty="0">
                      <a:solidFill>
                        <a:schemeClr val="tx1"/>
                      </a:solidFill>
                      <a:latin typeface="微软雅黑" panose="020B0503020204020204" pitchFamily="34" charset="-122"/>
                      <a:ea typeface="微软雅黑" panose="020B0503020204020204" pitchFamily="34" charset="-122"/>
                    </a:rPr>
                    <a:t>发   展</a:t>
                  </a:r>
                  <a:endParaRPr lang="zh-CN" altLang="en-US" sz="2000" b="1" dirty="0">
                    <a:solidFill>
                      <a:schemeClr val="tx1"/>
                    </a:solidFill>
                    <a:latin typeface="微软雅黑" panose="020B0503020204020204" pitchFamily="34" charset="-122"/>
                    <a:ea typeface="微软雅黑" panose="020B0503020204020204" pitchFamily="34" charset="-122"/>
                  </a:endParaRPr>
                </a:p>
              </p:txBody>
            </p:sp>
            <p:sp>
              <p:nvSpPr>
                <p:cNvPr id="38" name="矩形 37"/>
                <p:cNvSpPr/>
                <p:nvPr/>
              </p:nvSpPr>
              <p:spPr bwMode="auto">
                <a:xfrm>
                  <a:off x="4762550" y="3314699"/>
                  <a:ext cx="2679667" cy="2752725"/>
                </a:xfrm>
                <a:prstGeom prst="rect">
                  <a:avLst/>
                </a:prstGeom>
                <a:solidFill>
                  <a:schemeClr val="accent3">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t"/>
                <a:lstStyle/>
                <a:p>
                  <a:pPr algn="just">
                    <a:lnSpc>
                      <a:spcPct val="150000"/>
                    </a:lnSpc>
                    <a:spcBef>
                      <a:spcPct val="0"/>
                    </a:spcBef>
                  </a:pPr>
                  <a:r>
                    <a:rPr lang="zh-CN" altLang="en-US" b="1" dirty="0">
                      <a:solidFill>
                        <a:schemeClr val="tx1"/>
                      </a:solidFill>
                      <a:latin typeface="微软雅黑" panose="020B0503020204020204" pitchFamily="34" charset="-122"/>
                      <a:ea typeface="微软雅黑" panose="020B0503020204020204" pitchFamily="34" charset="-122"/>
                    </a:rPr>
                    <a:t>国资委层面：</a:t>
                  </a:r>
                  <a:r>
                    <a:rPr lang="zh-CN" altLang="en-US" dirty="0">
                      <a:solidFill>
                        <a:schemeClr val="tx1"/>
                      </a:solidFill>
                      <a:latin typeface="微软雅黑" panose="020B0503020204020204" pitchFamily="34" charset="-122"/>
                      <a:ea typeface="微软雅黑" panose="020B0503020204020204" pitchFamily="34" charset="-122"/>
                    </a:rPr>
                    <a:t>大力鼓励企业创新发展，制定相应改革扶持政策；</a:t>
                  </a:r>
                  <a:endParaRPr lang="en-US" altLang="zh-CN" dirty="0">
                    <a:solidFill>
                      <a:schemeClr val="tx1"/>
                    </a:solidFill>
                    <a:latin typeface="微软雅黑" panose="020B0503020204020204" pitchFamily="34" charset="-122"/>
                    <a:ea typeface="微软雅黑" panose="020B0503020204020204" pitchFamily="34" charset="-122"/>
                  </a:endParaRPr>
                </a:p>
                <a:p>
                  <a:pPr algn="just">
                    <a:lnSpc>
                      <a:spcPct val="150000"/>
                    </a:lnSpc>
                    <a:spcBef>
                      <a:spcPct val="0"/>
                    </a:spcBef>
                  </a:pPr>
                  <a:r>
                    <a:rPr lang="zh-CN" altLang="en-US" b="1" dirty="0">
                      <a:solidFill>
                        <a:schemeClr val="tx1"/>
                      </a:solidFill>
                      <a:latin typeface="微软雅黑" panose="020B0503020204020204" pitchFamily="34" charset="-122"/>
                      <a:ea typeface="微软雅黑" panose="020B0503020204020204" pitchFamily="34" charset="-122"/>
                    </a:rPr>
                    <a:t>企业层面：</a:t>
                  </a:r>
                  <a:r>
                    <a:rPr lang="zh-CN" altLang="en-US" dirty="0">
                      <a:solidFill>
                        <a:schemeClr val="tx1"/>
                      </a:solidFill>
                      <a:latin typeface="微软雅黑" panose="020B0503020204020204" pitchFamily="34" charset="-122"/>
                      <a:ea typeface="微软雅黑" panose="020B0503020204020204" pitchFamily="34" charset="-122"/>
                    </a:rPr>
                    <a:t>结合自身定位与业务，在商业模式、资本运作与经营方式方面进行创新发展。</a:t>
                  </a:r>
                  <a:endParaRPr lang="zh-CN" altLang="en-US" sz="1600" dirty="0">
                    <a:solidFill>
                      <a:schemeClr val="tx1"/>
                    </a:solidFill>
                    <a:latin typeface="微软雅黑" panose="020B0503020204020204" pitchFamily="34" charset="-122"/>
                    <a:ea typeface="微软雅黑" panose="020B0503020204020204" pitchFamily="34" charset="-122"/>
                  </a:endParaRPr>
                </a:p>
              </p:txBody>
            </p:sp>
          </p:grpSp>
          <p:grpSp>
            <p:nvGrpSpPr>
              <p:cNvPr id="42" name="组合 41"/>
              <p:cNvGrpSpPr/>
              <p:nvPr/>
            </p:nvGrpSpPr>
            <p:grpSpPr>
              <a:xfrm>
                <a:off x="8150598" y="2647950"/>
                <a:ext cx="2574553" cy="3419475"/>
                <a:chOff x="8150598" y="2647950"/>
                <a:chExt cx="2574553" cy="3419475"/>
              </a:xfrm>
            </p:grpSpPr>
            <p:sp>
              <p:nvSpPr>
                <p:cNvPr id="29" name="矩形: 圆角 28"/>
                <p:cNvSpPr/>
                <p:nvPr/>
              </p:nvSpPr>
              <p:spPr bwMode="auto">
                <a:xfrm>
                  <a:off x="8150598" y="2647950"/>
                  <a:ext cx="2574551" cy="666750"/>
                </a:xfrm>
                <a:prstGeom prst="roundRect">
                  <a:avLst/>
                </a:prstGeom>
                <a:solidFill>
                  <a:srgbClr val="FFC000"/>
                </a:solidFill>
                <a:ln>
                  <a:no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ctr">
                    <a:spcBef>
                      <a:spcPct val="0"/>
                    </a:spcBef>
                  </a:pPr>
                  <a:r>
                    <a:rPr lang="zh-CN" altLang="en-US" sz="2000" b="1" dirty="0">
                      <a:solidFill>
                        <a:schemeClr val="tx1"/>
                      </a:solidFill>
                      <a:latin typeface="微软雅黑" panose="020B0503020204020204" pitchFamily="34" charset="-122"/>
                      <a:ea typeface="微软雅黑" panose="020B0503020204020204" pitchFamily="34" charset="-122"/>
                    </a:rPr>
                    <a:t>转   型</a:t>
                  </a:r>
                  <a:endParaRPr lang="zh-CN" altLang="en-US" sz="2000" b="1" dirty="0">
                    <a:solidFill>
                      <a:schemeClr val="tx1"/>
                    </a:solidFill>
                    <a:latin typeface="微软雅黑" panose="020B0503020204020204" pitchFamily="34" charset="-122"/>
                    <a:ea typeface="微软雅黑" panose="020B0503020204020204" pitchFamily="34" charset="-122"/>
                  </a:endParaRPr>
                </a:p>
              </p:txBody>
            </p:sp>
            <p:sp>
              <p:nvSpPr>
                <p:cNvPr id="39" name="矩形 38"/>
                <p:cNvSpPr/>
                <p:nvPr/>
              </p:nvSpPr>
              <p:spPr bwMode="auto">
                <a:xfrm>
                  <a:off x="8150600" y="3314700"/>
                  <a:ext cx="2574551" cy="2752725"/>
                </a:xfrm>
                <a:prstGeom prst="rect">
                  <a:avLst/>
                </a:prstGeom>
                <a:solidFill>
                  <a:schemeClr val="accent3">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t"/>
                <a:lstStyle/>
                <a:p>
                  <a:pPr algn="just">
                    <a:lnSpc>
                      <a:spcPct val="185000"/>
                    </a:lnSpc>
                    <a:spcBef>
                      <a:spcPct val="0"/>
                    </a:spcBef>
                  </a:pPr>
                  <a:r>
                    <a:rPr lang="zh-CN" altLang="en-US" b="1" dirty="0">
                      <a:solidFill>
                        <a:schemeClr val="tx1"/>
                      </a:solidFill>
                      <a:latin typeface="微软雅黑" panose="020B0503020204020204" pitchFamily="34" charset="-122"/>
                      <a:ea typeface="微软雅黑" panose="020B0503020204020204" pitchFamily="34" charset="-122"/>
                    </a:rPr>
                    <a:t>国资委层面：</a:t>
                  </a:r>
                  <a:r>
                    <a:rPr lang="zh-CN" altLang="en-US" dirty="0">
                      <a:solidFill>
                        <a:schemeClr val="tx1"/>
                      </a:solidFill>
                      <a:latin typeface="微软雅黑" panose="020B0503020204020204" pitchFamily="34" charset="-122"/>
                      <a:ea typeface="微软雅黑" panose="020B0503020204020204" pitchFamily="34" charset="-122"/>
                    </a:rPr>
                    <a:t>转变监管理念，由管资产向管资本进行转型。</a:t>
                  </a:r>
                  <a:r>
                    <a:rPr lang="zh-CN" altLang="en-US" b="1" dirty="0">
                      <a:solidFill>
                        <a:schemeClr val="tx1"/>
                      </a:solidFill>
                      <a:latin typeface="微软雅黑" panose="020B0503020204020204" pitchFamily="34" charset="-122"/>
                      <a:ea typeface="微软雅黑" panose="020B0503020204020204" pitchFamily="34" charset="-122"/>
                    </a:rPr>
                    <a:t>企业层面：</a:t>
                  </a:r>
                  <a:r>
                    <a:rPr lang="zh-CN" altLang="en-US" dirty="0">
                      <a:solidFill>
                        <a:schemeClr val="tx1"/>
                      </a:solidFill>
                      <a:latin typeface="微软雅黑" panose="020B0503020204020204" pitchFamily="34" charset="-122"/>
                      <a:ea typeface="微软雅黑" panose="020B0503020204020204" pitchFamily="34" charset="-122"/>
                    </a:rPr>
                    <a:t>转变经营理念，嫁接新技术、新手段，由传统业务向市场化方向转型。</a:t>
                  </a:r>
                  <a:endParaRPr lang="zh-CN" altLang="en-US" dirty="0">
                    <a:solidFill>
                      <a:schemeClr val="tx1"/>
                    </a:solidFill>
                    <a:latin typeface="微软雅黑" panose="020B0503020204020204" pitchFamily="34" charset="-122"/>
                    <a:ea typeface="微软雅黑" panose="020B0503020204020204" pitchFamily="34" charset="-122"/>
                  </a:endParaRPr>
                </a:p>
              </p:txBody>
            </p:sp>
          </p:grpSp>
        </p:grpSp>
      </p:gr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2"/>
          <p:cNvSpPr txBox="1"/>
          <p:nvPr/>
        </p:nvSpPr>
        <p:spPr bwMode="auto">
          <a:xfrm>
            <a:off x="410817" y="354140"/>
            <a:ext cx="11395903" cy="461665"/>
          </a:xfrm>
          <a:prstGeom prst="rect">
            <a:avLst/>
          </a:prstGeom>
          <a:noFill/>
          <a:ln w="9525">
            <a:noFill/>
            <a:miter lim="800000"/>
          </a:ln>
        </p:spPr>
        <p:txBody>
          <a:bodyPr vert="horz" wrap="square" lIns="91440" tIns="45720" rIns="91440" bIns="45720" numCol="1" anchor="ctr" anchorCtr="0" compatLnSpc="1">
            <a:spAutoFit/>
          </a:bodyPr>
          <a:lstStyle>
            <a:lvl1pPr algn="just" rtl="0" eaLnBrk="0" fontAlgn="base" hangingPunct="0">
              <a:spcBef>
                <a:spcPct val="0"/>
              </a:spcBef>
              <a:spcAft>
                <a:spcPct val="0"/>
              </a:spcAft>
              <a:defRPr sz="2665" b="1" kern="1200">
                <a:solidFill>
                  <a:schemeClr val="tx2"/>
                </a:solidFill>
                <a:latin typeface="微软雅黑" panose="020B0503020204020204" pitchFamily="34" charset="-122"/>
                <a:ea typeface="微软雅黑" panose="020B0503020204020204" pitchFamily="34" charset="-122"/>
                <a:cs typeface="微软雅黑" panose="020B0503020204020204" pitchFamily="34" charset="-122"/>
              </a:defRPr>
            </a:lvl1pPr>
            <a:lvl2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2pPr>
            <a:lvl3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3pPr>
            <a:lvl4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4pPr>
            <a:lvl5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5pPr>
            <a:lvl6pPr marL="4572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6pPr>
            <a:lvl7pPr marL="9144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7pPr>
            <a:lvl8pPr marL="13716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8pPr>
            <a:lvl9pPr marL="18288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9pPr>
          </a:lstStyle>
          <a:p>
            <a:r>
              <a:rPr lang="en-US" altLang="zh-CN" sz="2400" dirty="0">
                <a:solidFill>
                  <a:schemeClr val="tx1"/>
                </a:solidFill>
              </a:rPr>
              <a:t>4</a:t>
            </a:r>
            <a:r>
              <a:rPr lang="zh-CN" altLang="en-US" sz="2400" dirty="0">
                <a:solidFill>
                  <a:schemeClr val="tx1"/>
                </a:solidFill>
              </a:rPr>
              <a:t>大重点：</a:t>
            </a:r>
            <a:r>
              <a:rPr lang="zh-CN" altLang="en-US" sz="2400" dirty="0">
                <a:solidFill>
                  <a:srgbClr val="FF0000"/>
                </a:solidFill>
              </a:rPr>
              <a:t>国资布局</a:t>
            </a:r>
            <a:r>
              <a:rPr lang="en-US" altLang="zh-CN" sz="2400" dirty="0">
                <a:solidFill>
                  <a:schemeClr val="tx1"/>
                </a:solidFill>
              </a:rPr>
              <a:t>+</a:t>
            </a:r>
            <a:r>
              <a:rPr lang="zh-CN" altLang="en-US" sz="2400" dirty="0">
                <a:solidFill>
                  <a:schemeClr val="tx1"/>
                </a:solidFill>
              </a:rPr>
              <a:t>国企发展</a:t>
            </a:r>
            <a:r>
              <a:rPr lang="en-US" altLang="zh-CN" sz="2400" dirty="0">
                <a:solidFill>
                  <a:schemeClr val="tx1"/>
                </a:solidFill>
              </a:rPr>
              <a:t>+</a:t>
            </a:r>
            <a:r>
              <a:rPr lang="zh-CN" altLang="en-US" sz="2400" dirty="0">
                <a:solidFill>
                  <a:schemeClr val="tx1"/>
                </a:solidFill>
              </a:rPr>
              <a:t>国企改革</a:t>
            </a:r>
            <a:r>
              <a:rPr lang="en-US" altLang="zh-CN" sz="2400" dirty="0">
                <a:solidFill>
                  <a:schemeClr val="tx1"/>
                </a:solidFill>
              </a:rPr>
              <a:t>+</a:t>
            </a:r>
            <a:r>
              <a:rPr lang="zh-CN" altLang="en-US" sz="2400" dirty="0">
                <a:solidFill>
                  <a:schemeClr val="tx1"/>
                </a:solidFill>
              </a:rPr>
              <a:t>国资</a:t>
            </a:r>
            <a:r>
              <a:rPr lang="zh-CN" altLang="en-US" sz="2400" dirty="0" smtClean="0">
                <a:solidFill>
                  <a:schemeClr val="tx1"/>
                </a:solidFill>
              </a:rPr>
              <a:t>监管（</a:t>
            </a:r>
            <a:r>
              <a:rPr lang="en-US" altLang="zh-CN" sz="2400" dirty="0" smtClean="0">
                <a:solidFill>
                  <a:schemeClr val="tx1"/>
                </a:solidFill>
              </a:rPr>
              <a:t>1/4</a:t>
            </a:r>
            <a:r>
              <a:rPr lang="zh-CN" altLang="en-US" sz="2400" dirty="0" smtClean="0">
                <a:solidFill>
                  <a:schemeClr val="tx1"/>
                </a:solidFill>
              </a:rPr>
              <a:t>）</a:t>
            </a:r>
            <a:endParaRPr lang="zh-CN" altLang="zh-CN" sz="2400" dirty="0">
              <a:solidFill>
                <a:schemeClr val="tx1"/>
              </a:solidFill>
            </a:endParaRPr>
          </a:p>
        </p:txBody>
      </p:sp>
      <p:sp>
        <p:nvSpPr>
          <p:cNvPr id="36" name="文本框 35"/>
          <p:cNvSpPr txBox="1"/>
          <p:nvPr/>
        </p:nvSpPr>
        <p:spPr bwMode="auto">
          <a:xfrm>
            <a:off x="385393" y="4963090"/>
            <a:ext cx="548640" cy="891943"/>
          </a:xfrm>
          <a:prstGeom prst="rect">
            <a:avLst/>
          </a:prstGeom>
          <a:noFill/>
          <a:ln w="9525">
            <a:noFill/>
            <a:miter lim="800000"/>
          </a:ln>
        </p:spPr>
        <p:txBody>
          <a:bodyPr wrap="square" rtlCol="0" anchor="ctr">
            <a:noAutofit/>
          </a:bodyPr>
          <a:lstStyle/>
          <a:p>
            <a:pPr algn="ctr"/>
            <a:r>
              <a:rPr lang="zh-CN" altLang="en-US" sz="2400" b="1" dirty="0">
                <a:solidFill>
                  <a:srgbClr val="FF0000"/>
                </a:solidFill>
                <a:latin typeface="微软雅黑" panose="020B0503020204020204" pitchFamily="34" charset="-122"/>
                <a:ea typeface="微软雅黑" panose="020B0503020204020204" pitchFamily="34" charset="-122"/>
                <a:cs typeface="Calibri" panose="020F0502020204030204" pitchFamily="34" charset="0"/>
              </a:rPr>
              <a:t>三大</a:t>
            </a:r>
            <a:r>
              <a:rPr lang="zh-CN" altLang="en-US" sz="24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战役</a:t>
            </a:r>
            <a:endParaRPr lang="zh-CN" altLang="en-US" sz="2400" b="1" dirty="0">
              <a:solidFill>
                <a:srgbClr val="FF0000"/>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37" name="箭头: 下 8"/>
          <p:cNvSpPr/>
          <p:nvPr/>
        </p:nvSpPr>
        <p:spPr bwMode="auto">
          <a:xfrm>
            <a:off x="1243675" y="4084446"/>
            <a:ext cx="2371862" cy="466321"/>
          </a:xfrm>
          <a:prstGeom prst="downArrow">
            <a:avLst/>
          </a:prstGeom>
          <a:solidFill>
            <a:schemeClr val="accent6">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ctr">
              <a:spcBef>
                <a:spcPct val="0"/>
              </a:spcBef>
            </a:pPr>
            <a:endParaRPr lang="zh-CN" altLang="en-US" sz="1600" b="1">
              <a:solidFill>
                <a:schemeClr val="tx1"/>
              </a:solidFill>
              <a:latin typeface="微软雅黑" panose="020B0503020204020204" pitchFamily="34" charset="-122"/>
              <a:ea typeface="微软雅黑" panose="020B0503020204020204" pitchFamily="34" charset="-122"/>
            </a:endParaRPr>
          </a:p>
        </p:txBody>
      </p:sp>
      <p:sp>
        <p:nvSpPr>
          <p:cNvPr id="38" name="箭头: 下 38"/>
          <p:cNvSpPr/>
          <p:nvPr/>
        </p:nvSpPr>
        <p:spPr bwMode="auto">
          <a:xfrm>
            <a:off x="3839521" y="4089919"/>
            <a:ext cx="2371862" cy="466321"/>
          </a:xfrm>
          <a:prstGeom prst="downArrow">
            <a:avLst/>
          </a:prstGeom>
          <a:solidFill>
            <a:schemeClr val="accent6">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ctr">
              <a:spcBef>
                <a:spcPct val="0"/>
              </a:spcBef>
            </a:pPr>
            <a:endParaRPr lang="zh-CN" altLang="en-US" sz="1600" b="1">
              <a:solidFill>
                <a:schemeClr val="tx1"/>
              </a:solidFill>
              <a:latin typeface="微软雅黑" panose="020B0503020204020204" pitchFamily="34" charset="-122"/>
              <a:ea typeface="微软雅黑" panose="020B0503020204020204" pitchFamily="34" charset="-122"/>
            </a:endParaRPr>
          </a:p>
        </p:txBody>
      </p:sp>
      <p:sp>
        <p:nvSpPr>
          <p:cNvPr id="39" name="箭头: 下 42"/>
          <p:cNvSpPr/>
          <p:nvPr/>
        </p:nvSpPr>
        <p:spPr bwMode="auto">
          <a:xfrm>
            <a:off x="6668061" y="4086745"/>
            <a:ext cx="2371862" cy="466321"/>
          </a:xfrm>
          <a:prstGeom prst="downArrow">
            <a:avLst/>
          </a:prstGeom>
          <a:solidFill>
            <a:schemeClr val="accent6">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ctr">
              <a:spcBef>
                <a:spcPct val="0"/>
              </a:spcBef>
            </a:pPr>
            <a:endParaRPr lang="zh-CN" altLang="en-US" sz="1600" b="1">
              <a:solidFill>
                <a:schemeClr val="tx1"/>
              </a:solidFill>
              <a:latin typeface="微软雅黑" panose="020B0503020204020204" pitchFamily="34" charset="-122"/>
              <a:ea typeface="微软雅黑" panose="020B0503020204020204" pitchFamily="34" charset="-122"/>
            </a:endParaRPr>
          </a:p>
        </p:txBody>
      </p:sp>
      <p:grpSp>
        <p:nvGrpSpPr>
          <p:cNvPr id="40" name="组合 39"/>
          <p:cNvGrpSpPr/>
          <p:nvPr/>
        </p:nvGrpSpPr>
        <p:grpSpPr>
          <a:xfrm>
            <a:off x="999718" y="4759531"/>
            <a:ext cx="10794975" cy="1397647"/>
            <a:chOff x="999718" y="4704667"/>
            <a:chExt cx="7937991" cy="1397647"/>
          </a:xfrm>
        </p:grpSpPr>
        <p:sp>
          <p:nvSpPr>
            <p:cNvPr id="41" name="矩形: 圆角 9"/>
            <p:cNvSpPr/>
            <p:nvPr/>
          </p:nvSpPr>
          <p:spPr bwMode="auto">
            <a:xfrm>
              <a:off x="999718" y="4704667"/>
              <a:ext cx="2371737" cy="1385444"/>
            </a:xfrm>
            <a:prstGeom prst="roundRect">
              <a:avLst/>
            </a:prstGeom>
            <a:solidFill>
              <a:schemeClr val="bg1">
                <a:lumMod val="95000"/>
              </a:schemeClr>
            </a:solidFill>
            <a:ln>
              <a:solidFill>
                <a:schemeClr val="tx1">
                  <a:lumMod val="65000"/>
                  <a:lumOff val="35000"/>
                </a:schemeClr>
              </a:solid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nSpc>
                  <a:spcPct val="150000"/>
                </a:lnSpc>
                <a:spcBef>
                  <a:spcPct val="0"/>
                </a:spcBef>
              </a:pPr>
              <a:r>
                <a:rPr lang="zh-CN" altLang="en-US" sz="2400" b="1" dirty="0" smtClean="0">
                  <a:solidFill>
                    <a:schemeClr val="tx1"/>
                  </a:solidFill>
                  <a:latin typeface="微软雅黑" panose="020B0503020204020204" pitchFamily="34" charset="-122"/>
                  <a:ea typeface="微软雅黑" panose="020B0503020204020204" pitchFamily="34" charset="-122"/>
                </a:rPr>
                <a:t>引领国资聚焦“一轴三带”发展战略</a:t>
              </a:r>
              <a:endParaRPr lang="zh-CN" altLang="en-US" sz="2400" b="1" dirty="0">
                <a:solidFill>
                  <a:schemeClr val="tx1"/>
                </a:solidFill>
                <a:latin typeface="微软雅黑" panose="020B0503020204020204" pitchFamily="34" charset="-122"/>
                <a:ea typeface="微软雅黑" panose="020B0503020204020204" pitchFamily="34" charset="-122"/>
              </a:endParaRPr>
            </a:p>
          </p:txBody>
        </p:sp>
        <p:sp>
          <p:nvSpPr>
            <p:cNvPr id="42" name="矩形: 圆角 41"/>
            <p:cNvSpPr/>
            <p:nvPr/>
          </p:nvSpPr>
          <p:spPr bwMode="auto">
            <a:xfrm>
              <a:off x="3839647" y="4716870"/>
              <a:ext cx="2371735" cy="1385444"/>
            </a:xfrm>
            <a:prstGeom prst="roundRect">
              <a:avLst/>
            </a:prstGeom>
            <a:solidFill>
              <a:schemeClr val="bg1">
                <a:lumMod val="95000"/>
              </a:schemeClr>
            </a:solidFill>
            <a:ln>
              <a:solidFill>
                <a:schemeClr val="tx1">
                  <a:lumMod val="65000"/>
                  <a:lumOff val="35000"/>
                </a:schemeClr>
              </a:solid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nSpc>
                  <a:spcPct val="150000"/>
                </a:lnSpc>
                <a:spcBef>
                  <a:spcPct val="0"/>
                </a:spcBef>
              </a:pPr>
              <a:r>
                <a:rPr lang="zh-CN" altLang="en-US" sz="2400" b="1" dirty="0" smtClean="0">
                  <a:solidFill>
                    <a:schemeClr val="tx1"/>
                  </a:solidFill>
                  <a:latin typeface="微软雅黑" panose="020B0503020204020204" pitchFamily="34" charset="-122"/>
                  <a:ea typeface="微软雅黑" panose="020B0503020204020204" pitchFamily="34" charset="-122"/>
                </a:rPr>
                <a:t>引领国资聚焦产业招商等关键要素</a:t>
              </a:r>
              <a:endParaRPr lang="zh-CN" altLang="en-US" sz="2400" b="1" dirty="0">
                <a:solidFill>
                  <a:schemeClr val="tx1"/>
                </a:solidFill>
                <a:latin typeface="微软雅黑" panose="020B0503020204020204" pitchFamily="34" charset="-122"/>
                <a:ea typeface="微软雅黑" panose="020B0503020204020204" pitchFamily="34" charset="-122"/>
              </a:endParaRPr>
            </a:p>
          </p:txBody>
        </p:sp>
        <p:sp>
          <p:nvSpPr>
            <p:cNvPr id="43" name="矩形: 圆角 43"/>
            <p:cNvSpPr/>
            <p:nvPr/>
          </p:nvSpPr>
          <p:spPr bwMode="auto">
            <a:xfrm>
              <a:off x="6565974" y="4704667"/>
              <a:ext cx="2371735" cy="1385444"/>
            </a:xfrm>
            <a:prstGeom prst="roundRect">
              <a:avLst/>
            </a:prstGeom>
            <a:solidFill>
              <a:schemeClr val="bg1">
                <a:lumMod val="95000"/>
              </a:schemeClr>
            </a:solidFill>
            <a:ln>
              <a:solidFill>
                <a:schemeClr val="tx1">
                  <a:lumMod val="65000"/>
                  <a:lumOff val="35000"/>
                </a:schemeClr>
              </a:solid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nSpc>
                  <a:spcPct val="150000"/>
                </a:lnSpc>
                <a:spcBef>
                  <a:spcPct val="0"/>
                </a:spcBef>
              </a:pPr>
              <a:r>
                <a:rPr lang="zh-CN" altLang="en-US" sz="2400" b="1" dirty="0">
                  <a:solidFill>
                    <a:schemeClr val="tx1"/>
                  </a:solidFill>
                  <a:latin typeface="微软雅黑" panose="020B0503020204020204" pitchFamily="34" charset="-122"/>
                  <a:ea typeface="微软雅黑" panose="020B0503020204020204" pitchFamily="34" charset="-122"/>
                </a:rPr>
                <a:t>引领国资聚焦</a:t>
              </a:r>
              <a:r>
                <a:rPr lang="en-US" altLang="zh-CN" sz="2400" b="1" dirty="0">
                  <a:solidFill>
                    <a:schemeClr val="tx1"/>
                  </a:solidFill>
                  <a:latin typeface="微软雅黑" panose="020B0503020204020204" pitchFamily="34" charset="-122"/>
                  <a:ea typeface="微软雅黑" panose="020B0503020204020204" pitchFamily="34" charset="-122"/>
                </a:rPr>
                <a:t>6</a:t>
              </a:r>
              <a:r>
                <a:rPr lang="zh-CN" altLang="en-US" sz="2400" b="1" dirty="0">
                  <a:solidFill>
                    <a:schemeClr val="tx1"/>
                  </a:solidFill>
                  <a:latin typeface="微软雅黑" panose="020B0503020204020204" pitchFamily="34" charset="-122"/>
                  <a:ea typeface="微软雅黑" panose="020B0503020204020204" pitchFamily="34" charset="-122"/>
                </a:rPr>
                <a:t>大重点民生领域</a:t>
              </a:r>
              <a:endParaRPr lang="zh-CN" altLang="en-US" sz="2400" b="1" dirty="0">
                <a:solidFill>
                  <a:schemeClr val="tx1"/>
                </a:solidFill>
                <a:latin typeface="微软雅黑" panose="020B0503020204020204" pitchFamily="34" charset="-122"/>
                <a:ea typeface="微软雅黑" panose="020B0503020204020204" pitchFamily="34" charset="-122"/>
              </a:endParaRPr>
            </a:p>
          </p:txBody>
        </p:sp>
      </p:grpSp>
      <p:sp>
        <p:nvSpPr>
          <p:cNvPr id="44" name="箭头: 下 42"/>
          <p:cNvSpPr/>
          <p:nvPr/>
        </p:nvSpPr>
        <p:spPr bwMode="auto">
          <a:xfrm>
            <a:off x="9422831" y="4086745"/>
            <a:ext cx="2371862" cy="466321"/>
          </a:xfrm>
          <a:prstGeom prst="downArrow">
            <a:avLst/>
          </a:prstGeom>
          <a:solidFill>
            <a:schemeClr val="accent6">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ctr">
              <a:spcBef>
                <a:spcPct val="0"/>
              </a:spcBef>
            </a:pPr>
            <a:endParaRPr lang="zh-CN" altLang="en-US" sz="1600" b="1">
              <a:solidFill>
                <a:schemeClr val="tx1"/>
              </a:solidFill>
              <a:latin typeface="微软雅黑" panose="020B0503020204020204" pitchFamily="34" charset="-122"/>
              <a:ea typeface="微软雅黑" panose="020B0503020204020204" pitchFamily="34" charset="-122"/>
            </a:endParaRPr>
          </a:p>
        </p:txBody>
      </p:sp>
      <p:grpSp>
        <p:nvGrpSpPr>
          <p:cNvPr id="45" name="组合 44"/>
          <p:cNvGrpSpPr/>
          <p:nvPr/>
        </p:nvGrpSpPr>
        <p:grpSpPr>
          <a:xfrm>
            <a:off x="312747" y="2637368"/>
            <a:ext cx="11446436" cy="1067887"/>
            <a:chOff x="384153" y="952196"/>
            <a:chExt cx="10702165" cy="989604"/>
          </a:xfrm>
        </p:grpSpPr>
        <p:cxnSp>
          <p:nvCxnSpPr>
            <p:cNvPr id="46" name="直接箭头连接符 45"/>
            <p:cNvCxnSpPr/>
            <p:nvPr/>
          </p:nvCxnSpPr>
          <p:spPr bwMode="auto">
            <a:xfrm flipV="1">
              <a:off x="938157" y="1530575"/>
              <a:ext cx="10148161" cy="1"/>
            </a:xfrm>
            <a:prstGeom prst="straightConnector1">
              <a:avLst/>
            </a:prstGeom>
            <a:noFill/>
            <a:ln w="44450" algn="ctr">
              <a:solidFill>
                <a:srgbClr val="FF0000"/>
              </a:solidFill>
              <a:round/>
              <a:tailEnd type="triangle"/>
            </a:ln>
            <a:extLst>
              <a:ext uri="{909E8E84-426E-40DD-AFC4-6F175D3DCCD1}">
                <a14:hiddenFill xmlns:a14="http://schemas.microsoft.com/office/drawing/2010/main">
                  <a:noFill/>
                </a14:hiddenFill>
              </a:ext>
            </a:extLst>
          </p:spPr>
        </p:cxnSp>
        <p:sp>
          <p:nvSpPr>
            <p:cNvPr id="47" name="椭圆 46"/>
            <p:cNvSpPr/>
            <p:nvPr/>
          </p:nvSpPr>
          <p:spPr bwMode="auto">
            <a:xfrm>
              <a:off x="2227399" y="1121281"/>
              <a:ext cx="2079214" cy="818589"/>
            </a:xfrm>
            <a:prstGeom prst="ellipse">
              <a:avLst/>
            </a:prstGeom>
            <a:solidFill>
              <a:schemeClr val="accent3"/>
            </a:solidFill>
            <a:ln>
              <a:no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ctr">
                <a:spcBef>
                  <a:spcPct val="0"/>
                </a:spcBef>
              </a:pPr>
              <a:r>
                <a:rPr lang="zh-CN" altLang="en-US" sz="2400" b="1" dirty="0" smtClean="0">
                  <a:solidFill>
                    <a:schemeClr val="bg1"/>
                  </a:solidFill>
                  <a:latin typeface="微软雅黑" panose="020B0503020204020204" pitchFamily="34" charset="-122"/>
                  <a:ea typeface="微软雅黑" panose="020B0503020204020204" pitchFamily="34" charset="-122"/>
                </a:rPr>
                <a:t>区域国资</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48" name="椭圆 47"/>
            <p:cNvSpPr/>
            <p:nvPr/>
          </p:nvSpPr>
          <p:spPr bwMode="auto">
            <a:xfrm>
              <a:off x="5273556" y="1123211"/>
              <a:ext cx="1987163" cy="818589"/>
            </a:xfrm>
            <a:prstGeom prst="ellipse">
              <a:avLst/>
            </a:prstGeom>
            <a:solidFill>
              <a:schemeClr val="accent3"/>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86148" tIns="86148" rIns="86148" bIns="86148" numCol="1" spcCol="0" rtlCol="0" fromWordArt="0" anchor="ctr" anchorCtr="0" forceAA="0" compatLnSpc="1">
              <a:noAutofit/>
            </a:bodyPr>
            <a:lstStyle/>
            <a:p>
              <a:pPr algn="ctr">
                <a:spcBef>
                  <a:spcPct val="0"/>
                </a:spcBef>
              </a:pPr>
              <a:r>
                <a:rPr lang="zh-CN" altLang="en-US" sz="2400" b="1" dirty="0" smtClean="0">
                  <a:solidFill>
                    <a:schemeClr val="bg1"/>
                  </a:solidFill>
                  <a:latin typeface="微软雅黑" panose="020B0503020204020204" pitchFamily="34" charset="-122"/>
                  <a:ea typeface="微软雅黑" panose="020B0503020204020204" pitchFamily="34" charset="-122"/>
                </a:rPr>
                <a:t>功能国资</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49" name="椭圆 48"/>
            <p:cNvSpPr/>
            <p:nvPr/>
          </p:nvSpPr>
          <p:spPr bwMode="auto">
            <a:xfrm>
              <a:off x="8359048" y="1121281"/>
              <a:ext cx="2137250" cy="818589"/>
            </a:xfrm>
            <a:prstGeom prst="ellipse">
              <a:avLst/>
            </a:prstGeom>
            <a:solidFill>
              <a:schemeClr val="accent3"/>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86148" tIns="86148" rIns="86148" bIns="86148" numCol="1" spcCol="0" rtlCol="0" fromWordArt="0" anchor="ctr" anchorCtr="0" forceAA="0" compatLnSpc="1">
              <a:noAutofit/>
            </a:bodyPr>
            <a:lstStyle/>
            <a:p>
              <a:pPr algn="ctr">
                <a:spcBef>
                  <a:spcPct val="0"/>
                </a:spcBef>
              </a:pPr>
              <a:r>
                <a:rPr lang="zh-CN" altLang="en-US" sz="2400" b="1" dirty="0" smtClean="0">
                  <a:solidFill>
                    <a:schemeClr val="bg1"/>
                  </a:solidFill>
                  <a:latin typeface="微软雅黑" panose="020B0503020204020204" pitchFamily="34" charset="-122"/>
                  <a:ea typeface="微软雅黑" panose="020B0503020204020204" pitchFamily="34" charset="-122"/>
                </a:rPr>
                <a:t>责任国资</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50" name="文本框 49"/>
            <p:cNvSpPr txBox="1"/>
            <p:nvPr/>
          </p:nvSpPr>
          <p:spPr bwMode="auto">
            <a:xfrm>
              <a:off x="384153" y="952196"/>
              <a:ext cx="1656890" cy="818589"/>
            </a:xfrm>
            <a:prstGeom prst="rect">
              <a:avLst/>
            </a:prstGeom>
            <a:noFill/>
            <a:ln w="9525">
              <a:noFill/>
              <a:miter lim="800000"/>
            </a:ln>
          </p:spPr>
          <p:txBody>
            <a:bodyPr wrap="square" rtlCol="0">
              <a:noAutofit/>
            </a:bodyPr>
            <a:lstStyle/>
            <a:p>
              <a:pPr algn="ctr">
                <a:lnSpc>
                  <a:spcPct val="150000"/>
                </a:lnSpc>
              </a:pPr>
              <a:r>
                <a:rPr lang="zh-CN" altLang="en-US" sz="24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三 大</a:t>
              </a:r>
              <a:endParaRPr lang="en-US" altLang="zh-CN" sz="24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endParaRPr>
            </a:p>
            <a:p>
              <a:pPr algn="ctr">
                <a:lnSpc>
                  <a:spcPct val="150000"/>
                </a:lnSpc>
              </a:pPr>
              <a:r>
                <a:rPr lang="zh-CN" altLang="en-US" sz="24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方 向</a:t>
              </a:r>
              <a:endParaRPr lang="zh-CN" altLang="en-US" sz="2400" b="1" dirty="0">
                <a:solidFill>
                  <a:srgbClr val="FF0000"/>
                </a:solidFill>
                <a:latin typeface="微软雅黑" panose="020B0503020204020204" pitchFamily="34" charset="-122"/>
                <a:ea typeface="微软雅黑" panose="020B0503020204020204" pitchFamily="34" charset="-122"/>
                <a:cs typeface="Calibri" panose="020F0502020204030204" pitchFamily="34" charset="0"/>
              </a:endParaRPr>
            </a:p>
          </p:txBody>
        </p:sp>
      </p:grpSp>
      <p:sp>
        <p:nvSpPr>
          <p:cNvPr id="51" name="文本框 50"/>
          <p:cNvSpPr txBox="1"/>
          <p:nvPr/>
        </p:nvSpPr>
        <p:spPr bwMode="auto">
          <a:xfrm>
            <a:off x="385393" y="1318492"/>
            <a:ext cx="1405027" cy="801709"/>
          </a:xfrm>
          <a:prstGeom prst="rect">
            <a:avLst/>
          </a:prstGeom>
          <a:noFill/>
          <a:ln w="9525">
            <a:noFill/>
            <a:miter lim="800000"/>
          </a:ln>
        </p:spPr>
        <p:txBody>
          <a:bodyPr wrap="square" rtlCol="0" anchor="ctr">
            <a:noAutofit/>
          </a:bodyPr>
          <a:lstStyle/>
          <a:p>
            <a:pPr algn="ctr"/>
            <a:r>
              <a:rPr lang="zh-CN" altLang="en-US" sz="2400" b="1" dirty="0">
                <a:solidFill>
                  <a:srgbClr val="FF0000"/>
                </a:solidFill>
                <a:latin typeface="微软雅黑" panose="020B0503020204020204" pitchFamily="34" charset="-122"/>
                <a:ea typeface="微软雅黑" panose="020B0503020204020204" pitchFamily="34" charset="-122"/>
                <a:cs typeface="Calibri" panose="020F0502020204030204" pitchFamily="34" charset="0"/>
              </a:rPr>
              <a:t>战略定位</a:t>
            </a:r>
            <a:endParaRPr lang="zh-CN" altLang="en-US" sz="2400" b="1" dirty="0">
              <a:solidFill>
                <a:srgbClr val="FF0000"/>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52" name="等腰三角形 51"/>
          <p:cNvSpPr/>
          <p:nvPr/>
        </p:nvSpPr>
        <p:spPr bwMode="auto">
          <a:xfrm rot="10800000">
            <a:off x="2745685" y="2237708"/>
            <a:ext cx="7477556" cy="361285"/>
          </a:xfrm>
          <a:prstGeom prst="triangle">
            <a:avLst/>
          </a:prstGeom>
          <a:solidFill>
            <a:schemeClr val="accent3">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ctr">
              <a:spcBef>
                <a:spcPct val="0"/>
              </a:spcBef>
            </a:pPr>
            <a:endParaRPr lang="zh-CN" altLang="en-US" sz="1600" b="1">
              <a:solidFill>
                <a:schemeClr val="tx1"/>
              </a:solidFill>
              <a:latin typeface="微软雅黑" panose="020B0503020204020204" pitchFamily="34" charset="-122"/>
              <a:ea typeface="微软雅黑" panose="020B0503020204020204" pitchFamily="34" charset="-122"/>
            </a:endParaRPr>
          </a:p>
        </p:txBody>
      </p:sp>
      <p:grpSp>
        <p:nvGrpSpPr>
          <p:cNvPr id="53" name="组合 52"/>
          <p:cNvGrpSpPr/>
          <p:nvPr/>
        </p:nvGrpSpPr>
        <p:grpSpPr>
          <a:xfrm>
            <a:off x="1870837" y="1267738"/>
            <a:ext cx="9888345" cy="810902"/>
            <a:chOff x="2840043" y="1267738"/>
            <a:chExt cx="6984632" cy="810902"/>
          </a:xfrm>
        </p:grpSpPr>
        <p:sp>
          <p:nvSpPr>
            <p:cNvPr id="54" name="矩形: 圆角 5"/>
            <p:cNvSpPr/>
            <p:nvPr/>
          </p:nvSpPr>
          <p:spPr bwMode="auto">
            <a:xfrm>
              <a:off x="4608488" y="1267740"/>
              <a:ext cx="1495494" cy="801719"/>
            </a:xfrm>
            <a:prstGeom prst="roundRect">
              <a:avLst/>
            </a:prstGeom>
            <a:solidFill>
              <a:srgbClr val="C00000"/>
            </a:solidFill>
            <a:ln>
              <a:no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ctr">
                <a:spcBef>
                  <a:spcPct val="0"/>
                </a:spcBef>
              </a:pPr>
              <a:r>
                <a:rPr lang="zh-CN" altLang="en-US" sz="2000" b="1" dirty="0" smtClean="0">
                  <a:solidFill>
                    <a:schemeClr val="bg1"/>
                  </a:solidFill>
                  <a:latin typeface="微软雅黑" panose="020B0503020204020204" pitchFamily="34" charset="-122"/>
                  <a:ea typeface="微软雅黑" panose="020B0503020204020204" pitchFamily="34" charset="-122"/>
                </a:rPr>
                <a:t>招商主体</a:t>
              </a:r>
              <a:endParaRPr lang="zh-CN" altLang="en-US" sz="2000" b="1" dirty="0">
                <a:solidFill>
                  <a:schemeClr val="bg1"/>
                </a:solidFill>
                <a:latin typeface="微软雅黑" panose="020B0503020204020204" pitchFamily="34" charset="-122"/>
                <a:ea typeface="微软雅黑" panose="020B0503020204020204" pitchFamily="34" charset="-122"/>
              </a:endParaRPr>
            </a:p>
          </p:txBody>
        </p:sp>
        <p:sp>
          <p:nvSpPr>
            <p:cNvPr id="55" name="矩形: 圆角 34"/>
            <p:cNvSpPr/>
            <p:nvPr/>
          </p:nvSpPr>
          <p:spPr bwMode="auto">
            <a:xfrm>
              <a:off x="6477545" y="1267740"/>
              <a:ext cx="1495494" cy="801719"/>
            </a:xfrm>
            <a:prstGeom prst="roundRect">
              <a:avLst/>
            </a:prstGeom>
            <a:solidFill>
              <a:srgbClr val="C00000"/>
            </a:solidFill>
            <a:ln>
              <a:no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ctr">
                <a:spcBef>
                  <a:spcPct val="0"/>
                </a:spcBef>
              </a:pPr>
              <a:r>
                <a:rPr lang="zh-CN" altLang="en-US" sz="2000" b="1" dirty="0" smtClean="0">
                  <a:solidFill>
                    <a:schemeClr val="bg1"/>
                  </a:solidFill>
                  <a:latin typeface="微软雅黑" panose="020B0503020204020204" pitchFamily="34" charset="-122"/>
                  <a:ea typeface="微软雅黑" panose="020B0503020204020204" pitchFamily="34" charset="-122"/>
                </a:rPr>
                <a:t>投资平台</a:t>
              </a:r>
              <a:endParaRPr lang="zh-CN" altLang="en-US" sz="2000" b="1" dirty="0">
                <a:solidFill>
                  <a:schemeClr val="bg1"/>
                </a:solidFill>
                <a:latin typeface="微软雅黑" panose="020B0503020204020204" pitchFamily="34" charset="-122"/>
                <a:ea typeface="微软雅黑" panose="020B0503020204020204" pitchFamily="34" charset="-122"/>
              </a:endParaRPr>
            </a:p>
          </p:txBody>
        </p:sp>
        <p:sp>
          <p:nvSpPr>
            <p:cNvPr id="56" name="矩形: 圆角 35"/>
            <p:cNvSpPr/>
            <p:nvPr/>
          </p:nvSpPr>
          <p:spPr bwMode="auto">
            <a:xfrm>
              <a:off x="8329181" y="1267738"/>
              <a:ext cx="1495494" cy="801719"/>
            </a:xfrm>
            <a:prstGeom prst="roundRect">
              <a:avLst/>
            </a:prstGeom>
            <a:solidFill>
              <a:srgbClr val="C00000"/>
            </a:solidFill>
            <a:ln>
              <a:no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ctr">
                <a:spcBef>
                  <a:spcPct val="0"/>
                </a:spcBef>
              </a:pPr>
              <a:r>
                <a:rPr lang="zh-CN" altLang="en-US" sz="2000" b="1" dirty="0" smtClean="0">
                  <a:solidFill>
                    <a:schemeClr val="bg1"/>
                  </a:solidFill>
                  <a:latin typeface="微软雅黑" panose="020B0503020204020204" pitchFamily="34" charset="-122"/>
                  <a:ea typeface="微软雅黑" panose="020B0503020204020204" pitchFamily="34" charset="-122"/>
                </a:rPr>
                <a:t>惠民抓手</a:t>
              </a:r>
              <a:endParaRPr lang="zh-CN" altLang="en-US" sz="2000" b="1" dirty="0">
                <a:solidFill>
                  <a:schemeClr val="bg1"/>
                </a:solidFill>
                <a:latin typeface="微软雅黑" panose="020B0503020204020204" pitchFamily="34" charset="-122"/>
                <a:ea typeface="微软雅黑" panose="020B0503020204020204" pitchFamily="34" charset="-122"/>
              </a:endParaRPr>
            </a:p>
          </p:txBody>
        </p:sp>
        <p:sp>
          <p:nvSpPr>
            <p:cNvPr id="57" name="矩形: 圆角 5"/>
            <p:cNvSpPr/>
            <p:nvPr/>
          </p:nvSpPr>
          <p:spPr bwMode="auto">
            <a:xfrm>
              <a:off x="2840043" y="1276921"/>
              <a:ext cx="1495494" cy="801719"/>
            </a:xfrm>
            <a:prstGeom prst="roundRect">
              <a:avLst/>
            </a:prstGeom>
            <a:solidFill>
              <a:srgbClr val="C00000"/>
            </a:solidFill>
            <a:ln>
              <a:no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ctr">
                <a:spcBef>
                  <a:spcPct val="0"/>
                </a:spcBef>
              </a:pPr>
              <a:r>
                <a:rPr lang="zh-CN" altLang="en-US" sz="2000" b="1" dirty="0">
                  <a:solidFill>
                    <a:schemeClr val="bg1"/>
                  </a:solidFill>
                  <a:latin typeface="微软雅黑" panose="020B0503020204020204" pitchFamily="34" charset="-122"/>
                  <a:ea typeface="微软雅黑" panose="020B0503020204020204" pitchFamily="34" charset="-122"/>
                </a:rPr>
                <a:t>基建先锋</a:t>
              </a:r>
              <a:endParaRPr lang="zh-CN" altLang="en-US" sz="2000" b="1"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2"/>
          <p:cNvSpPr txBox="1"/>
          <p:nvPr/>
        </p:nvSpPr>
        <p:spPr bwMode="auto">
          <a:xfrm>
            <a:off x="410817" y="354140"/>
            <a:ext cx="11395903" cy="461665"/>
          </a:xfrm>
          <a:prstGeom prst="rect">
            <a:avLst/>
          </a:prstGeom>
          <a:noFill/>
          <a:ln w="9525">
            <a:noFill/>
            <a:miter lim="800000"/>
          </a:ln>
        </p:spPr>
        <p:txBody>
          <a:bodyPr vert="horz" wrap="square" lIns="91440" tIns="45720" rIns="91440" bIns="45720" numCol="1" anchor="ctr" anchorCtr="0" compatLnSpc="1">
            <a:spAutoFit/>
          </a:bodyPr>
          <a:lstStyle>
            <a:lvl1pPr algn="just" rtl="0" eaLnBrk="0" fontAlgn="base" hangingPunct="0">
              <a:spcBef>
                <a:spcPct val="0"/>
              </a:spcBef>
              <a:spcAft>
                <a:spcPct val="0"/>
              </a:spcAft>
              <a:defRPr sz="2665" b="1" kern="1200">
                <a:solidFill>
                  <a:schemeClr val="tx2"/>
                </a:solidFill>
                <a:latin typeface="微软雅黑" panose="020B0503020204020204" pitchFamily="34" charset="-122"/>
                <a:ea typeface="微软雅黑" panose="020B0503020204020204" pitchFamily="34" charset="-122"/>
                <a:cs typeface="微软雅黑" panose="020B0503020204020204" pitchFamily="34" charset="-122"/>
              </a:defRPr>
            </a:lvl1pPr>
            <a:lvl2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2pPr>
            <a:lvl3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3pPr>
            <a:lvl4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4pPr>
            <a:lvl5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5pPr>
            <a:lvl6pPr marL="4572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6pPr>
            <a:lvl7pPr marL="9144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7pPr>
            <a:lvl8pPr marL="13716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8pPr>
            <a:lvl9pPr marL="18288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9pPr>
          </a:lstStyle>
          <a:p>
            <a:r>
              <a:rPr lang="en-US" altLang="zh-CN" sz="2400" dirty="0">
                <a:solidFill>
                  <a:schemeClr val="tx1"/>
                </a:solidFill>
              </a:rPr>
              <a:t>4</a:t>
            </a:r>
            <a:r>
              <a:rPr lang="zh-CN" altLang="en-US" sz="2400" dirty="0">
                <a:solidFill>
                  <a:schemeClr val="tx1"/>
                </a:solidFill>
              </a:rPr>
              <a:t>大重点：国资布局</a:t>
            </a:r>
            <a:r>
              <a:rPr lang="en-US" altLang="zh-CN" sz="2400" dirty="0">
                <a:solidFill>
                  <a:schemeClr val="tx1"/>
                </a:solidFill>
              </a:rPr>
              <a:t>+</a:t>
            </a:r>
            <a:r>
              <a:rPr lang="zh-CN" altLang="en-US" sz="2400" dirty="0">
                <a:solidFill>
                  <a:srgbClr val="FF0000"/>
                </a:solidFill>
              </a:rPr>
              <a:t>国企发展</a:t>
            </a:r>
            <a:r>
              <a:rPr lang="en-US" altLang="zh-CN" sz="2400" dirty="0">
                <a:solidFill>
                  <a:schemeClr val="tx1"/>
                </a:solidFill>
              </a:rPr>
              <a:t>+</a:t>
            </a:r>
            <a:r>
              <a:rPr lang="zh-CN" altLang="en-US" sz="2400" dirty="0">
                <a:solidFill>
                  <a:schemeClr val="tx1"/>
                </a:solidFill>
              </a:rPr>
              <a:t>国企改革</a:t>
            </a:r>
            <a:r>
              <a:rPr lang="en-US" altLang="zh-CN" sz="2400" dirty="0">
                <a:solidFill>
                  <a:schemeClr val="tx1"/>
                </a:solidFill>
              </a:rPr>
              <a:t>+</a:t>
            </a:r>
            <a:r>
              <a:rPr lang="zh-CN" altLang="en-US" sz="2400" dirty="0">
                <a:solidFill>
                  <a:schemeClr val="tx1"/>
                </a:solidFill>
              </a:rPr>
              <a:t>国资</a:t>
            </a:r>
            <a:r>
              <a:rPr lang="zh-CN" altLang="en-US" sz="2400" dirty="0" smtClean="0">
                <a:solidFill>
                  <a:schemeClr val="tx1"/>
                </a:solidFill>
              </a:rPr>
              <a:t>监管（</a:t>
            </a:r>
            <a:r>
              <a:rPr lang="en-US" altLang="zh-CN" sz="2400" dirty="0" smtClean="0">
                <a:solidFill>
                  <a:schemeClr val="tx1"/>
                </a:solidFill>
              </a:rPr>
              <a:t>2/4</a:t>
            </a:r>
            <a:r>
              <a:rPr lang="zh-CN" altLang="en-US" sz="2400" dirty="0" smtClean="0">
                <a:solidFill>
                  <a:schemeClr val="tx1"/>
                </a:solidFill>
              </a:rPr>
              <a:t>）</a:t>
            </a:r>
            <a:endParaRPr lang="zh-CN" altLang="zh-CN" sz="2400" dirty="0">
              <a:solidFill>
                <a:schemeClr val="tx1"/>
              </a:solidFill>
            </a:endParaRPr>
          </a:p>
        </p:txBody>
      </p:sp>
      <p:grpSp>
        <p:nvGrpSpPr>
          <p:cNvPr id="25" name="组合 24"/>
          <p:cNvGrpSpPr/>
          <p:nvPr/>
        </p:nvGrpSpPr>
        <p:grpSpPr>
          <a:xfrm>
            <a:off x="561430" y="1696307"/>
            <a:ext cx="11247120" cy="1084609"/>
            <a:chOff x="570509" y="936700"/>
            <a:chExt cx="10515809" cy="1005100"/>
          </a:xfrm>
        </p:grpSpPr>
        <p:cxnSp>
          <p:nvCxnSpPr>
            <p:cNvPr id="26" name="直接箭头连接符 25"/>
            <p:cNvCxnSpPr/>
            <p:nvPr/>
          </p:nvCxnSpPr>
          <p:spPr bwMode="auto">
            <a:xfrm flipV="1">
              <a:off x="938157" y="1530575"/>
              <a:ext cx="10148161" cy="1"/>
            </a:xfrm>
            <a:prstGeom prst="straightConnector1">
              <a:avLst/>
            </a:prstGeom>
            <a:noFill/>
            <a:ln w="44450" algn="ctr">
              <a:solidFill>
                <a:srgbClr val="FF0000"/>
              </a:solidFill>
              <a:round/>
              <a:tailEnd type="triangle"/>
            </a:ln>
            <a:extLst>
              <a:ext uri="{909E8E84-426E-40DD-AFC4-6F175D3DCCD1}">
                <a14:hiddenFill xmlns:a14="http://schemas.microsoft.com/office/drawing/2010/main">
                  <a:noFill/>
                </a14:hiddenFill>
              </a:ext>
            </a:extLst>
          </p:spPr>
        </p:cxnSp>
        <p:sp>
          <p:nvSpPr>
            <p:cNvPr id="27" name="椭圆 26"/>
            <p:cNvSpPr/>
            <p:nvPr/>
          </p:nvSpPr>
          <p:spPr bwMode="auto">
            <a:xfrm>
              <a:off x="2227399" y="1121281"/>
              <a:ext cx="2079214" cy="818589"/>
            </a:xfrm>
            <a:prstGeom prst="ellipse">
              <a:avLst/>
            </a:prstGeom>
            <a:solidFill>
              <a:schemeClr val="accent3"/>
            </a:solidFill>
            <a:ln>
              <a:no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ctr">
                <a:spcBef>
                  <a:spcPct val="0"/>
                </a:spcBef>
              </a:pPr>
              <a:r>
                <a:rPr lang="zh-CN" altLang="en-US" sz="2400" b="1" dirty="0" smtClean="0">
                  <a:solidFill>
                    <a:schemeClr val="bg1"/>
                  </a:solidFill>
                  <a:latin typeface="微软雅黑" panose="020B0503020204020204" pitchFamily="34" charset="-122"/>
                  <a:ea typeface="微软雅黑" panose="020B0503020204020204" pitchFamily="34" charset="-122"/>
                </a:rPr>
                <a:t>能力国资</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28" name="椭圆 27"/>
            <p:cNvSpPr/>
            <p:nvPr/>
          </p:nvSpPr>
          <p:spPr bwMode="auto">
            <a:xfrm>
              <a:off x="5273556" y="1123211"/>
              <a:ext cx="1987163" cy="818589"/>
            </a:xfrm>
            <a:prstGeom prst="ellipse">
              <a:avLst/>
            </a:prstGeom>
            <a:solidFill>
              <a:schemeClr val="accent3"/>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86148" tIns="86148" rIns="86148" bIns="86148" numCol="1" spcCol="0" rtlCol="0" fromWordArt="0" anchor="ctr" anchorCtr="0" forceAA="0" compatLnSpc="1">
              <a:noAutofit/>
            </a:bodyPr>
            <a:lstStyle/>
            <a:p>
              <a:pPr algn="ctr">
                <a:spcBef>
                  <a:spcPct val="0"/>
                </a:spcBef>
              </a:pPr>
              <a:r>
                <a:rPr lang="zh-CN" altLang="en-US" sz="2400" b="1" dirty="0">
                  <a:solidFill>
                    <a:schemeClr val="bg1"/>
                  </a:solidFill>
                  <a:latin typeface="微软雅黑" panose="020B0503020204020204" pitchFamily="34" charset="-122"/>
                  <a:ea typeface="微软雅黑" panose="020B0503020204020204" pitchFamily="34" charset="-122"/>
                </a:rPr>
                <a:t>转型</a:t>
              </a:r>
              <a:r>
                <a:rPr lang="zh-CN" altLang="en-US" sz="2400" b="1" dirty="0" smtClean="0">
                  <a:solidFill>
                    <a:schemeClr val="bg1"/>
                  </a:solidFill>
                  <a:latin typeface="微软雅黑" panose="020B0503020204020204" pitchFamily="34" charset="-122"/>
                  <a:ea typeface="微软雅黑" panose="020B0503020204020204" pitchFamily="34" charset="-122"/>
                </a:rPr>
                <a:t>国资</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29" name="椭圆 28"/>
            <p:cNvSpPr/>
            <p:nvPr/>
          </p:nvSpPr>
          <p:spPr bwMode="auto">
            <a:xfrm>
              <a:off x="8359048" y="1121281"/>
              <a:ext cx="2137250" cy="818589"/>
            </a:xfrm>
            <a:prstGeom prst="ellipse">
              <a:avLst/>
            </a:prstGeom>
            <a:solidFill>
              <a:schemeClr val="accent3"/>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86148" tIns="86148" rIns="86148" bIns="86148" numCol="1" spcCol="0" rtlCol="0" fromWordArt="0" anchor="ctr" anchorCtr="0" forceAA="0" compatLnSpc="1">
              <a:noAutofit/>
            </a:bodyPr>
            <a:lstStyle/>
            <a:p>
              <a:pPr algn="ctr">
                <a:spcBef>
                  <a:spcPct val="0"/>
                </a:spcBef>
              </a:pPr>
              <a:r>
                <a:rPr lang="zh-CN" altLang="en-US" sz="2400" b="1" dirty="0" smtClean="0">
                  <a:solidFill>
                    <a:schemeClr val="bg1"/>
                  </a:solidFill>
                  <a:latin typeface="微软雅黑" panose="020B0503020204020204" pitchFamily="34" charset="-122"/>
                  <a:ea typeface="微软雅黑" panose="020B0503020204020204" pitchFamily="34" charset="-122"/>
                </a:rPr>
                <a:t>创新国资</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30" name="文本框 29"/>
            <p:cNvSpPr txBox="1"/>
            <p:nvPr/>
          </p:nvSpPr>
          <p:spPr bwMode="auto">
            <a:xfrm>
              <a:off x="570509" y="936700"/>
              <a:ext cx="1656890" cy="818589"/>
            </a:xfrm>
            <a:prstGeom prst="rect">
              <a:avLst/>
            </a:prstGeom>
            <a:noFill/>
            <a:ln w="9525">
              <a:noFill/>
              <a:miter lim="800000"/>
            </a:ln>
          </p:spPr>
          <p:txBody>
            <a:bodyPr wrap="square" rtlCol="0">
              <a:noAutofit/>
            </a:bodyPr>
            <a:lstStyle/>
            <a:p>
              <a:pPr algn="ctr">
                <a:lnSpc>
                  <a:spcPct val="150000"/>
                </a:lnSpc>
              </a:pPr>
              <a:r>
                <a:rPr lang="zh-CN" altLang="en-US" sz="24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三步走</a:t>
              </a:r>
              <a:endParaRPr lang="en-US" altLang="zh-CN" sz="24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endParaRPr>
            </a:p>
            <a:p>
              <a:pPr algn="ctr">
                <a:lnSpc>
                  <a:spcPct val="150000"/>
                </a:lnSpc>
              </a:pPr>
              <a:r>
                <a:rPr lang="zh-CN" altLang="en-US" sz="24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策   略</a:t>
              </a:r>
              <a:endParaRPr lang="zh-CN" altLang="en-US" sz="2400" b="1" dirty="0">
                <a:solidFill>
                  <a:srgbClr val="FF0000"/>
                </a:solidFill>
                <a:latin typeface="微软雅黑" panose="020B0503020204020204" pitchFamily="34" charset="-122"/>
                <a:ea typeface="微软雅黑" panose="020B0503020204020204" pitchFamily="34" charset="-122"/>
                <a:cs typeface="Calibri" panose="020F0502020204030204" pitchFamily="34" charset="0"/>
              </a:endParaRPr>
            </a:p>
          </p:txBody>
        </p:sp>
      </p:grpSp>
      <p:sp>
        <p:nvSpPr>
          <p:cNvPr id="31" name="文本框 30"/>
          <p:cNvSpPr txBox="1"/>
          <p:nvPr/>
        </p:nvSpPr>
        <p:spPr bwMode="auto">
          <a:xfrm>
            <a:off x="2474843" y="3263812"/>
            <a:ext cx="1888435" cy="632322"/>
          </a:xfrm>
          <a:prstGeom prst="rect">
            <a:avLst/>
          </a:prstGeom>
          <a:solidFill>
            <a:srgbClr val="C00000"/>
          </a:solidFill>
          <a:ln w="9525">
            <a:noFill/>
            <a:miter lim="800000"/>
          </a:ln>
        </p:spPr>
        <p:txBody>
          <a:bodyPr wrap="square" rtlCol="0">
            <a:noAutofit/>
          </a:bodyPr>
          <a:lstStyle/>
          <a:p>
            <a:pPr algn="ctr">
              <a:lnSpc>
                <a:spcPct val="150000"/>
              </a:lnSpc>
            </a:pPr>
            <a:r>
              <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聚焦主责主业</a:t>
            </a:r>
            <a:endPar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33" name="文本框 32"/>
          <p:cNvSpPr txBox="1"/>
          <p:nvPr/>
        </p:nvSpPr>
        <p:spPr bwMode="auto">
          <a:xfrm>
            <a:off x="2468896" y="5072788"/>
            <a:ext cx="1811539" cy="632322"/>
          </a:xfrm>
          <a:prstGeom prst="rect">
            <a:avLst/>
          </a:prstGeom>
          <a:solidFill>
            <a:srgbClr val="C00000"/>
          </a:solidFill>
          <a:ln w="9525">
            <a:noFill/>
            <a:miter lim="800000"/>
          </a:ln>
        </p:spPr>
        <p:txBody>
          <a:bodyPr wrap="square" rtlCol="0">
            <a:noAutofit/>
          </a:bodyPr>
          <a:lstStyle/>
          <a:p>
            <a:pPr algn="ctr">
              <a:lnSpc>
                <a:spcPct val="150000"/>
              </a:lnSpc>
            </a:pPr>
            <a:r>
              <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打造核心载体</a:t>
            </a:r>
            <a:endPar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2" name="加号 1"/>
          <p:cNvSpPr/>
          <p:nvPr/>
        </p:nvSpPr>
        <p:spPr bwMode="auto">
          <a:xfrm>
            <a:off x="2934428" y="3992983"/>
            <a:ext cx="969264" cy="986214"/>
          </a:xfrm>
          <a:prstGeom prst="mathPlus">
            <a:avLst/>
          </a:prstGeom>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ctr">
              <a:spcBef>
                <a:spcPct val="0"/>
              </a:spcBef>
            </a:pPr>
            <a:endParaRPr lang="zh-CN" altLang="en-US" sz="1600" b="1">
              <a:solidFill>
                <a:schemeClr val="tx1"/>
              </a:solidFill>
              <a:latin typeface="微软雅黑" panose="020B0503020204020204" pitchFamily="34" charset="-122"/>
              <a:ea typeface="微软雅黑" panose="020B0503020204020204" pitchFamily="34" charset="-122"/>
            </a:endParaRPr>
          </a:p>
        </p:txBody>
      </p:sp>
      <p:sp>
        <p:nvSpPr>
          <p:cNvPr id="62" name="文本框 61"/>
          <p:cNvSpPr txBox="1"/>
          <p:nvPr/>
        </p:nvSpPr>
        <p:spPr bwMode="auto">
          <a:xfrm>
            <a:off x="5783160" y="3263812"/>
            <a:ext cx="1810302" cy="632322"/>
          </a:xfrm>
          <a:prstGeom prst="rect">
            <a:avLst/>
          </a:prstGeom>
          <a:solidFill>
            <a:srgbClr val="C00000"/>
          </a:solidFill>
          <a:ln w="9525">
            <a:noFill/>
            <a:miter lim="800000"/>
          </a:ln>
        </p:spPr>
        <p:txBody>
          <a:bodyPr wrap="square" rtlCol="0">
            <a:noAutofit/>
          </a:bodyPr>
          <a:lstStyle/>
          <a:p>
            <a:pPr algn="ctr">
              <a:lnSpc>
                <a:spcPct val="150000"/>
              </a:lnSpc>
            </a:pPr>
            <a:r>
              <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区域开发企业</a:t>
            </a:r>
            <a:endPar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63" name="文本框 62"/>
          <p:cNvSpPr txBox="1"/>
          <p:nvPr/>
        </p:nvSpPr>
        <p:spPr bwMode="auto">
          <a:xfrm>
            <a:off x="5781923" y="3996217"/>
            <a:ext cx="1811539" cy="632322"/>
          </a:xfrm>
          <a:prstGeom prst="rect">
            <a:avLst/>
          </a:prstGeom>
          <a:solidFill>
            <a:srgbClr val="C00000"/>
          </a:solidFill>
          <a:ln w="9525">
            <a:noFill/>
            <a:miter lim="800000"/>
          </a:ln>
        </p:spPr>
        <p:txBody>
          <a:bodyPr wrap="square" rtlCol="0">
            <a:noAutofit/>
          </a:bodyPr>
          <a:lstStyle/>
          <a:p>
            <a:pPr algn="ctr">
              <a:lnSpc>
                <a:spcPct val="150000"/>
              </a:lnSpc>
            </a:pPr>
            <a:r>
              <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商业运营企业</a:t>
            </a:r>
            <a:endPar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65" name="文本框 64"/>
          <p:cNvSpPr txBox="1"/>
          <p:nvPr/>
        </p:nvSpPr>
        <p:spPr bwMode="auto">
          <a:xfrm>
            <a:off x="5781923" y="4733984"/>
            <a:ext cx="1811539" cy="632322"/>
          </a:xfrm>
          <a:prstGeom prst="rect">
            <a:avLst/>
          </a:prstGeom>
          <a:solidFill>
            <a:srgbClr val="C00000"/>
          </a:solidFill>
          <a:ln w="9525">
            <a:noFill/>
            <a:miter lim="800000"/>
          </a:ln>
        </p:spPr>
        <p:txBody>
          <a:bodyPr wrap="square" rtlCol="0">
            <a:noAutofit/>
          </a:bodyPr>
          <a:lstStyle/>
          <a:p>
            <a:pPr algn="ctr">
              <a:lnSpc>
                <a:spcPct val="150000"/>
              </a:lnSpc>
            </a:pPr>
            <a:r>
              <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房产置地企业</a:t>
            </a:r>
            <a:endPar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66" name="文本框 65"/>
          <p:cNvSpPr txBox="1"/>
          <p:nvPr/>
        </p:nvSpPr>
        <p:spPr bwMode="auto">
          <a:xfrm>
            <a:off x="5781922" y="5444319"/>
            <a:ext cx="1811539" cy="632322"/>
          </a:xfrm>
          <a:prstGeom prst="rect">
            <a:avLst/>
          </a:prstGeom>
          <a:solidFill>
            <a:srgbClr val="C00000"/>
          </a:solidFill>
          <a:ln w="9525">
            <a:noFill/>
            <a:miter lim="800000"/>
          </a:ln>
        </p:spPr>
        <p:txBody>
          <a:bodyPr wrap="square" rtlCol="0">
            <a:noAutofit/>
          </a:bodyPr>
          <a:lstStyle/>
          <a:p>
            <a:pPr algn="ctr">
              <a:lnSpc>
                <a:spcPct val="150000"/>
              </a:lnSpc>
            </a:pPr>
            <a:r>
              <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城市运营企业</a:t>
            </a:r>
            <a:endPar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67" name="文本框 66"/>
          <p:cNvSpPr txBox="1"/>
          <p:nvPr/>
        </p:nvSpPr>
        <p:spPr bwMode="auto">
          <a:xfrm>
            <a:off x="9181680" y="3263812"/>
            <a:ext cx="1810302" cy="632322"/>
          </a:xfrm>
          <a:prstGeom prst="rect">
            <a:avLst/>
          </a:prstGeom>
          <a:solidFill>
            <a:srgbClr val="C00000"/>
          </a:solidFill>
          <a:ln w="9525">
            <a:noFill/>
            <a:miter lim="800000"/>
          </a:ln>
        </p:spPr>
        <p:txBody>
          <a:bodyPr wrap="square" rtlCol="0">
            <a:noAutofit/>
          </a:bodyPr>
          <a:lstStyle/>
          <a:p>
            <a:pPr algn="ctr">
              <a:lnSpc>
                <a:spcPct val="150000"/>
              </a:lnSpc>
            </a:pPr>
            <a:r>
              <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创新商业模式</a:t>
            </a:r>
            <a:endPar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68" name="文本框 67"/>
          <p:cNvSpPr txBox="1"/>
          <p:nvPr/>
        </p:nvSpPr>
        <p:spPr bwMode="auto">
          <a:xfrm>
            <a:off x="9180443" y="3996217"/>
            <a:ext cx="1811539" cy="632322"/>
          </a:xfrm>
          <a:prstGeom prst="rect">
            <a:avLst/>
          </a:prstGeom>
          <a:solidFill>
            <a:srgbClr val="C00000"/>
          </a:solidFill>
          <a:ln w="9525">
            <a:noFill/>
            <a:miter lim="800000"/>
          </a:ln>
        </p:spPr>
        <p:txBody>
          <a:bodyPr wrap="square" rtlCol="0">
            <a:noAutofit/>
          </a:bodyPr>
          <a:lstStyle/>
          <a:p>
            <a:pPr algn="ctr">
              <a:lnSpc>
                <a:spcPct val="150000"/>
              </a:lnSpc>
            </a:pPr>
            <a:r>
              <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加大创新投入</a:t>
            </a:r>
            <a:endPar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69" name="文本框 68"/>
          <p:cNvSpPr txBox="1"/>
          <p:nvPr/>
        </p:nvSpPr>
        <p:spPr bwMode="auto">
          <a:xfrm>
            <a:off x="9180443" y="4733984"/>
            <a:ext cx="1811539" cy="632322"/>
          </a:xfrm>
          <a:prstGeom prst="rect">
            <a:avLst/>
          </a:prstGeom>
          <a:solidFill>
            <a:srgbClr val="C00000"/>
          </a:solidFill>
          <a:ln w="9525">
            <a:noFill/>
            <a:miter lim="800000"/>
          </a:ln>
        </p:spPr>
        <p:txBody>
          <a:bodyPr wrap="square" rtlCol="0">
            <a:noAutofit/>
          </a:bodyPr>
          <a:lstStyle/>
          <a:p>
            <a:pPr algn="ctr">
              <a:lnSpc>
                <a:spcPct val="150000"/>
              </a:lnSpc>
            </a:pPr>
            <a:r>
              <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给予创新政策</a:t>
            </a:r>
            <a:endPar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2"/>
          <p:cNvSpPr txBox="1"/>
          <p:nvPr/>
        </p:nvSpPr>
        <p:spPr bwMode="auto">
          <a:xfrm>
            <a:off x="410817" y="354140"/>
            <a:ext cx="11395903" cy="461665"/>
          </a:xfrm>
          <a:prstGeom prst="rect">
            <a:avLst/>
          </a:prstGeom>
          <a:noFill/>
          <a:ln w="9525">
            <a:noFill/>
            <a:miter lim="800000"/>
          </a:ln>
        </p:spPr>
        <p:txBody>
          <a:bodyPr vert="horz" wrap="square" lIns="91440" tIns="45720" rIns="91440" bIns="45720" numCol="1" anchor="ctr" anchorCtr="0" compatLnSpc="1">
            <a:spAutoFit/>
          </a:bodyPr>
          <a:lstStyle>
            <a:lvl1pPr algn="just" rtl="0" eaLnBrk="0" fontAlgn="base" hangingPunct="0">
              <a:spcBef>
                <a:spcPct val="0"/>
              </a:spcBef>
              <a:spcAft>
                <a:spcPct val="0"/>
              </a:spcAft>
              <a:defRPr sz="2665" b="1" kern="1200">
                <a:solidFill>
                  <a:schemeClr val="tx2"/>
                </a:solidFill>
                <a:latin typeface="微软雅黑" panose="020B0503020204020204" pitchFamily="34" charset="-122"/>
                <a:ea typeface="微软雅黑" panose="020B0503020204020204" pitchFamily="34" charset="-122"/>
                <a:cs typeface="微软雅黑" panose="020B0503020204020204" pitchFamily="34" charset="-122"/>
              </a:defRPr>
            </a:lvl1pPr>
            <a:lvl2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2pPr>
            <a:lvl3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3pPr>
            <a:lvl4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4pPr>
            <a:lvl5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5pPr>
            <a:lvl6pPr marL="4572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6pPr>
            <a:lvl7pPr marL="9144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7pPr>
            <a:lvl8pPr marL="13716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8pPr>
            <a:lvl9pPr marL="18288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9pPr>
          </a:lstStyle>
          <a:p>
            <a:r>
              <a:rPr lang="en-US" altLang="zh-CN" sz="2400" dirty="0">
                <a:solidFill>
                  <a:schemeClr val="tx1"/>
                </a:solidFill>
              </a:rPr>
              <a:t>4</a:t>
            </a:r>
            <a:r>
              <a:rPr lang="zh-CN" altLang="en-US" sz="2400" dirty="0">
                <a:solidFill>
                  <a:schemeClr val="tx1"/>
                </a:solidFill>
              </a:rPr>
              <a:t>大重点：国资布局</a:t>
            </a:r>
            <a:r>
              <a:rPr lang="en-US" altLang="zh-CN" sz="2400" dirty="0">
                <a:solidFill>
                  <a:schemeClr val="tx1"/>
                </a:solidFill>
              </a:rPr>
              <a:t>+</a:t>
            </a:r>
            <a:r>
              <a:rPr lang="zh-CN" altLang="en-US" sz="2400" dirty="0">
                <a:solidFill>
                  <a:schemeClr val="tx1"/>
                </a:solidFill>
              </a:rPr>
              <a:t>国企发展</a:t>
            </a:r>
            <a:r>
              <a:rPr lang="en-US" altLang="zh-CN" sz="2400" dirty="0">
                <a:solidFill>
                  <a:schemeClr val="tx1"/>
                </a:solidFill>
              </a:rPr>
              <a:t>+</a:t>
            </a:r>
            <a:r>
              <a:rPr lang="zh-CN" altLang="en-US" sz="2400" dirty="0">
                <a:solidFill>
                  <a:srgbClr val="FF0000"/>
                </a:solidFill>
              </a:rPr>
              <a:t>国企改革</a:t>
            </a:r>
            <a:r>
              <a:rPr lang="en-US" altLang="zh-CN" sz="2400" dirty="0">
                <a:solidFill>
                  <a:schemeClr val="tx1"/>
                </a:solidFill>
              </a:rPr>
              <a:t>+</a:t>
            </a:r>
            <a:r>
              <a:rPr lang="zh-CN" altLang="en-US" sz="2400" dirty="0">
                <a:solidFill>
                  <a:schemeClr val="tx1"/>
                </a:solidFill>
              </a:rPr>
              <a:t>国资</a:t>
            </a:r>
            <a:r>
              <a:rPr lang="zh-CN" altLang="en-US" sz="2400" dirty="0" smtClean="0">
                <a:solidFill>
                  <a:schemeClr val="tx1"/>
                </a:solidFill>
              </a:rPr>
              <a:t>监管（</a:t>
            </a:r>
            <a:r>
              <a:rPr lang="en-US" altLang="zh-CN" sz="2400" dirty="0" smtClean="0">
                <a:solidFill>
                  <a:schemeClr val="tx1"/>
                </a:solidFill>
              </a:rPr>
              <a:t>3/4</a:t>
            </a:r>
            <a:r>
              <a:rPr lang="zh-CN" altLang="en-US" sz="2400" dirty="0" smtClean="0">
                <a:solidFill>
                  <a:schemeClr val="tx1"/>
                </a:solidFill>
              </a:rPr>
              <a:t>）</a:t>
            </a:r>
            <a:endParaRPr lang="zh-CN" altLang="zh-CN" sz="2400" dirty="0">
              <a:solidFill>
                <a:schemeClr val="tx1"/>
              </a:solidFill>
            </a:endParaRPr>
          </a:p>
        </p:txBody>
      </p:sp>
      <p:grpSp>
        <p:nvGrpSpPr>
          <p:cNvPr id="19" name="组合 18"/>
          <p:cNvGrpSpPr/>
          <p:nvPr/>
        </p:nvGrpSpPr>
        <p:grpSpPr>
          <a:xfrm>
            <a:off x="561430" y="1696307"/>
            <a:ext cx="11247120" cy="1082526"/>
            <a:chOff x="570509" y="936700"/>
            <a:chExt cx="10515809" cy="1003170"/>
          </a:xfrm>
        </p:grpSpPr>
        <p:cxnSp>
          <p:nvCxnSpPr>
            <p:cNvPr id="20" name="直接箭头连接符 19"/>
            <p:cNvCxnSpPr/>
            <p:nvPr/>
          </p:nvCxnSpPr>
          <p:spPr bwMode="auto">
            <a:xfrm flipV="1">
              <a:off x="938157" y="1530575"/>
              <a:ext cx="10148161" cy="1"/>
            </a:xfrm>
            <a:prstGeom prst="straightConnector1">
              <a:avLst/>
            </a:prstGeom>
            <a:noFill/>
            <a:ln w="44450" algn="ctr">
              <a:solidFill>
                <a:srgbClr val="FF0000"/>
              </a:solidFill>
              <a:round/>
              <a:tailEnd type="triangle"/>
            </a:ln>
            <a:extLst>
              <a:ext uri="{909E8E84-426E-40DD-AFC4-6F175D3DCCD1}">
                <a14:hiddenFill xmlns:a14="http://schemas.microsoft.com/office/drawing/2010/main">
                  <a:noFill/>
                </a14:hiddenFill>
              </a:ext>
            </a:extLst>
          </p:spPr>
        </p:cxnSp>
        <p:sp>
          <p:nvSpPr>
            <p:cNvPr id="21" name="椭圆 20"/>
            <p:cNvSpPr/>
            <p:nvPr/>
          </p:nvSpPr>
          <p:spPr bwMode="auto">
            <a:xfrm>
              <a:off x="2062949" y="1115614"/>
              <a:ext cx="2286866" cy="818589"/>
            </a:xfrm>
            <a:prstGeom prst="ellipse">
              <a:avLst/>
            </a:prstGeom>
            <a:solidFill>
              <a:schemeClr val="accent3"/>
            </a:solidFill>
            <a:ln>
              <a:no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ctr">
                <a:spcBef>
                  <a:spcPct val="0"/>
                </a:spcBef>
              </a:pPr>
              <a:r>
                <a:rPr lang="zh-CN" altLang="en-US" sz="2400" b="1" dirty="0" smtClean="0">
                  <a:solidFill>
                    <a:schemeClr val="bg1"/>
                  </a:solidFill>
                  <a:latin typeface="微软雅黑" panose="020B0503020204020204" pitchFamily="34" charset="-122"/>
                  <a:ea typeface="微软雅黑" panose="020B0503020204020204" pitchFamily="34" charset="-122"/>
                </a:rPr>
                <a:t>产权改革</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22" name="椭圆 21"/>
            <p:cNvSpPr/>
            <p:nvPr/>
          </p:nvSpPr>
          <p:spPr bwMode="auto">
            <a:xfrm>
              <a:off x="5104285" y="1121281"/>
              <a:ext cx="2351096" cy="818589"/>
            </a:xfrm>
            <a:prstGeom prst="ellipse">
              <a:avLst/>
            </a:prstGeom>
            <a:solidFill>
              <a:schemeClr val="accent3"/>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86148" tIns="86148" rIns="86148" bIns="86148" numCol="1" spcCol="0" rtlCol="0" fromWordArt="0" anchor="ctr" anchorCtr="0" forceAA="0" compatLnSpc="1">
              <a:noAutofit/>
            </a:bodyPr>
            <a:lstStyle/>
            <a:p>
              <a:pPr algn="ctr">
                <a:spcBef>
                  <a:spcPct val="0"/>
                </a:spcBef>
              </a:pPr>
              <a:r>
                <a:rPr lang="zh-CN" altLang="en-US" sz="2400" b="1" dirty="0" smtClean="0">
                  <a:solidFill>
                    <a:schemeClr val="bg1"/>
                  </a:solidFill>
                  <a:latin typeface="微软雅黑" panose="020B0503020204020204" pitchFamily="34" charset="-122"/>
                  <a:ea typeface="微软雅黑" panose="020B0503020204020204" pitchFamily="34" charset="-122"/>
                </a:rPr>
                <a:t>公司治理</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23" name="椭圆 22"/>
            <p:cNvSpPr/>
            <p:nvPr/>
          </p:nvSpPr>
          <p:spPr bwMode="auto">
            <a:xfrm>
              <a:off x="8359048" y="1121281"/>
              <a:ext cx="2137250" cy="818589"/>
            </a:xfrm>
            <a:prstGeom prst="ellipse">
              <a:avLst/>
            </a:prstGeom>
            <a:solidFill>
              <a:schemeClr val="accent3"/>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86148" tIns="86148" rIns="86148" bIns="86148" numCol="1" spcCol="0" rtlCol="0" fromWordArt="0" anchor="ctr" anchorCtr="0" forceAA="0" compatLnSpc="1">
              <a:noAutofit/>
            </a:bodyPr>
            <a:lstStyle/>
            <a:p>
              <a:pPr algn="ctr">
                <a:spcBef>
                  <a:spcPct val="0"/>
                </a:spcBef>
              </a:pPr>
              <a:r>
                <a:rPr lang="zh-CN" altLang="en-US" sz="2400" b="1" dirty="0" smtClean="0">
                  <a:solidFill>
                    <a:schemeClr val="bg1"/>
                  </a:solidFill>
                  <a:latin typeface="微软雅黑" panose="020B0503020204020204" pitchFamily="34" charset="-122"/>
                  <a:ea typeface="微软雅黑" panose="020B0503020204020204" pitchFamily="34" charset="-122"/>
                </a:rPr>
                <a:t>机制创新</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24" name="文本框 23"/>
            <p:cNvSpPr txBox="1"/>
            <p:nvPr/>
          </p:nvSpPr>
          <p:spPr bwMode="auto">
            <a:xfrm>
              <a:off x="570509" y="936700"/>
              <a:ext cx="1656890" cy="818589"/>
            </a:xfrm>
            <a:prstGeom prst="rect">
              <a:avLst/>
            </a:prstGeom>
            <a:noFill/>
            <a:ln w="9525">
              <a:noFill/>
              <a:miter lim="800000"/>
            </a:ln>
          </p:spPr>
          <p:txBody>
            <a:bodyPr wrap="square" rtlCol="0">
              <a:noAutofit/>
            </a:bodyPr>
            <a:lstStyle/>
            <a:p>
              <a:pPr algn="ctr">
                <a:lnSpc>
                  <a:spcPct val="150000"/>
                </a:lnSpc>
              </a:pPr>
              <a:r>
                <a:rPr lang="zh-CN" altLang="en-US" sz="24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三 大</a:t>
              </a:r>
              <a:endParaRPr lang="en-US" altLang="zh-CN" sz="24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endParaRPr>
            </a:p>
            <a:p>
              <a:pPr algn="ctr">
                <a:lnSpc>
                  <a:spcPct val="150000"/>
                </a:lnSpc>
              </a:pPr>
              <a:r>
                <a:rPr lang="zh-CN" altLang="en-US" sz="24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重 点</a:t>
              </a:r>
              <a:endParaRPr lang="en-US" altLang="zh-CN" sz="24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endParaRPr>
            </a:p>
          </p:txBody>
        </p:sp>
      </p:grpSp>
      <p:sp>
        <p:nvSpPr>
          <p:cNvPr id="32" name="文本框 31"/>
          <p:cNvSpPr txBox="1"/>
          <p:nvPr/>
        </p:nvSpPr>
        <p:spPr bwMode="auto">
          <a:xfrm>
            <a:off x="2474843" y="3263812"/>
            <a:ext cx="2325969" cy="632322"/>
          </a:xfrm>
          <a:prstGeom prst="rect">
            <a:avLst/>
          </a:prstGeom>
          <a:solidFill>
            <a:srgbClr val="C00000"/>
          </a:solidFill>
          <a:ln w="9525">
            <a:noFill/>
            <a:miter lim="800000"/>
          </a:ln>
        </p:spPr>
        <p:txBody>
          <a:bodyPr wrap="square" rtlCol="0">
            <a:noAutofit/>
          </a:bodyPr>
          <a:lstStyle/>
          <a:p>
            <a:pPr algn="ctr">
              <a:lnSpc>
                <a:spcPct val="150000"/>
              </a:lnSpc>
            </a:pPr>
            <a:r>
              <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创新混改方式</a:t>
            </a:r>
            <a:endPar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34" name="文本框 33"/>
          <p:cNvSpPr txBox="1"/>
          <p:nvPr/>
        </p:nvSpPr>
        <p:spPr bwMode="auto">
          <a:xfrm>
            <a:off x="2474843" y="5076047"/>
            <a:ext cx="2325969" cy="632322"/>
          </a:xfrm>
          <a:prstGeom prst="rect">
            <a:avLst/>
          </a:prstGeom>
          <a:solidFill>
            <a:srgbClr val="C00000"/>
          </a:solidFill>
          <a:ln w="9525">
            <a:noFill/>
            <a:miter lim="800000"/>
          </a:ln>
        </p:spPr>
        <p:txBody>
          <a:bodyPr wrap="square" rtlCol="0">
            <a:noAutofit/>
          </a:bodyPr>
          <a:lstStyle/>
          <a:p>
            <a:pPr algn="ctr">
              <a:lnSpc>
                <a:spcPct val="150000"/>
              </a:lnSpc>
            </a:pPr>
            <a:r>
              <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探索差异监管</a:t>
            </a:r>
            <a:endPar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35" name="文本框 34"/>
          <p:cNvSpPr txBox="1"/>
          <p:nvPr/>
        </p:nvSpPr>
        <p:spPr bwMode="auto">
          <a:xfrm>
            <a:off x="5591545" y="3260553"/>
            <a:ext cx="2455175" cy="632322"/>
          </a:xfrm>
          <a:prstGeom prst="rect">
            <a:avLst/>
          </a:prstGeom>
          <a:solidFill>
            <a:srgbClr val="C00000"/>
          </a:solidFill>
          <a:ln w="9525">
            <a:noFill/>
            <a:miter lim="800000"/>
          </a:ln>
        </p:spPr>
        <p:txBody>
          <a:bodyPr wrap="square" rtlCol="0">
            <a:noAutofit/>
          </a:bodyPr>
          <a:lstStyle/>
          <a:p>
            <a:pPr algn="ctr">
              <a:lnSpc>
                <a:spcPct val="150000"/>
              </a:lnSpc>
            </a:pPr>
            <a:r>
              <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健全治理机制</a:t>
            </a:r>
            <a:endPar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36" name="文本框 35"/>
          <p:cNvSpPr txBox="1"/>
          <p:nvPr/>
        </p:nvSpPr>
        <p:spPr bwMode="auto">
          <a:xfrm>
            <a:off x="5591545" y="5072788"/>
            <a:ext cx="2455175" cy="632322"/>
          </a:xfrm>
          <a:prstGeom prst="rect">
            <a:avLst/>
          </a:prstGeom>
          <a:solidFill>
            <a:srgbClr val="C00000"/>
          </a:solidFill>
          <a:ln w="9525">
            <a:noFill/>
            <a:miter lim="800000"/>
          </a:ln>
        </p:spPr>
        <p:txBody>
          <a:bodyPr wrap="square" rtlCol="0">
            <a:noAutofit/>
          </a:bodyPr>
          <a:lstStyle/>
          <a:p>
            <a:pPr algn="ctr">
              <a:lnSpc>
                <a:spcPct val="150000"/>
              </a:lnSpc>
            </a:pPr>
            <a:r>
              <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理顺界面关系</a:t>
            </a:r>
            <a:endPar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37" name="文本框 36"/>
          <p:cNvSpPr txBox="1"/>
          <p:nvPr/>
        </p:nvSpPr>
        <p:spPr bwMode="auto">
          <a:xfrm>
            <a:off x="9123858" y="3260553"/>
            <a:ext cx="2053640" cy="632322"/>
          </a:xfrm>
          <a:prstGeom prst="rect">
            <a:avLst/>
          </a:prstGeom>
          <a:solidFill>
            <a:srgbClr val="C00000"/>
          </a:solidFill>
          <a:ln w="9525">
            <a:noFill/>
            <a:miter lim="800000"/>
          </a:ln>
        </p:spPr>
        <p:txBody>
          <a:bodyPr wrap="square" rtlCol="0">
            <a:noAutofit/>
          </a:bodyPr>
          <a:lstStyle/>
          <a:p>
            <a:pPr algn="ctr">
              <a:lnSpc>
                <a:spcPct val="150000"/>
              </a:lnSpc>
            </a:pPr>
            <a:r>
              <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市场选人用人</a:t>
            </a:r>
            <a:endPar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38" name="文本框 37"/>
          <p:cNvSpPr txBox="1"/>
          <p:nvPr/>
        </p:nvSpPr>
        <p:spPr bwMode="auto">
          <a:xfrm>
            <a:off x="9123858" y="5072788"/>
            <a:ext cx="2053640" cy="632322"/>
          </a:xfrm>
          <a:prstGeom prst="rect">
            <a:avLst/>
          </a:prstGeom>
          <a:solidFill>
            <a:srgbClr val="C00000"/>
          </a:solidFill>
          <a:ln w="9525">
            <a:noFill/>
            <a:miter lim="800000"/>
          </a:ln>
        </p:spPr>
        <p:txBody>
          <a:bodyPr wrap="square" rtlCol="0">
            <a:noAutofit/>
          </a:bodyPr>
          <a:lstStyle/>
          <a:p>
            <a:pPr algn="ctr">
              <a:lnSpc>
                <a:spcPct val="150000"/>
              </a:lnSpc>
            </a:pPr>
            <a:r>
              <a:rPr lang="zh-CN" altLang="en-US" sz="2000" b="1"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薪</a:t>
            </a:r>
            <a:r>
              <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酬激励机制</a:t>
            </a:r>
            <a:endPar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39" name="加号 38"/>
          <p:cNvSpPr/>
          <p:nvPr/>
        </p:nvSpPr>
        <p:spPr bwMode="auto">
          <a:xfrm>
            <a:off x="3162339" y="4018112"/>
            <a:ext cx="950976" cy="804672"/>
          </a:xfrm>
          <a:prstGeom prst="mathPlus">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ctr">
              <a:spcBef>
                <a:spcPct val="0"/>
              </a:spcBef>
            </a:pPr>
            <a:endParaRPr lang="zh-CN" altLang="en-US" sz="1600" b="1">
              <a:solidFill>
                <a:schemeClr val="tx1"/>
              </a:solidFill>
              <a:latin typeface="微软雅黑" panose="020B0503020204020204" pitchFamily="34" charset="-122"/>
              <a:ea typeface="微软雅黑" panose="020B0503020204020204" pitchFamily="34" charset="-122"/>
            </a:endParaRPr>
          </a:p>
        </p:txBody>
      </p:sp>
      <p:sp>
        <p:nvSpPr>
          <p:cNvPr id="40" name="加号 39"/>
          <p:cNvSpPr/>
          <p:nvPr/>
        </p:nvSpPr>
        <p:spPr bwMode="auto">
          <a:xfrm>
            <a:off x="6343644" y="4080495"/>
            <a:ext cx="950976" cy="804672"/>
          </a:xfrm>
          <a:prstGeom prst="mathPlus">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ctr">
              <a:spcBef>
                <a:spcPct val="0"/>
              </a:spcBef>
            </a:pPr>
            <a:endParaRPr lang="zh-CN" altLang="en-US" sz="1600" b="1">
              <a:solidFill>
                <a:schemeClr val="tx1"/>
              </a:solidFill>
              <a:latin typeface="微软雅黑" panose="020B0503020204020204" pitchFamily="34" charset="-122"/>
              <a:ea typeface="微软雅黑" panose="020B0503020204020204" pitchFamily="34" charset="-122"/>
            </a:endParaRPr>
          </a:p>
        </p:txBody>
      </p:sp>
      <p:sp>
        <p:nvSpPr>
          <p:cNvPr id="41" name="加号 40"/>
          <p:cNvSpPr/>
          <p:nvPr/>
        </p:nvSpPr>
        <p:spPr bwMode="auto">
          <a:xfrm>
            <a:off x="9675190" y="4080495"/>
            <a:ext cx="950976" cy="804672"/>
          </a:xfrm>
          <a:prstGeom prst="mathPlus">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ctr">
              <a:spcBef>
                <a:spcPct val="0"/>
              </a:spcBef>
            </a:pPr>
            <a:endParaRPr lang="zh-CN" altLang="en-US" sz="1600" b="1">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2"/>
          <p:cNvSpPr txBox="1"/>
          <p:nvPr/>
        </p:nvSpPr>
        <p:spPr bwMode="auto">
          <a:xfrm>
            <a:off x="410817" y="354140"/>
            <a:ext cx="11395903" cy="461665"/>
          </a:xfrm>
          <a:prstGeom prst="rect">
            <a:avLst/>
          </a:prstGeom>
          <a:noFill/>
          <a:ln w="9525">
            <a:noFill/>
            <a:miter lim="800000"/>
          </a:ln>
        </p:spPr>
        <p:txBody>
          <a:bodyPr vert="horz" wrap="square" lIns="91440" tIns="45720" rIns="91440" bIns="45720" numCol="1" anchor="ctr" anchorCtr="0" compatLnSpc="1">
            <a:spAutoFit/>
          </a:bodyPr>
          <a:lstStyle>
            <a:lvl1pPr algn="just" rtl="0" eaLnBrk="0" fontAlgn="base" hangingPunct="0">
              <a:spcBef>
                <a:spcPct val="0"/>
              </a:spcBef>
              <a:spcAft>
                <a:spcPct val="0"/>
              </a:spcAft>
              <a:defRPr sz="2665" b="1" kern="1200">
                <a:solidFill>
                  <a:schemeClr val="tx2"/>
                </a:solidFill>
                <a:latin typeface="微软雅黑" panose="020B0503020204020204" pitchFamily="34" charset="-122"/>
                <a:ea typeface="微软雅黑" panose="020B0503020204020204" pitchFamily="34" charset="-122"/>
                <a:cs typeface="微软雅黑" panose="020B0503020204020204" pitchFamily="34" charset="-122"/>
              </a:defRPr>
            </a:lvl1pPr>
            <a:lvl2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2pPr>
            <a:lvl3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3pPr>
            <a:lvl4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4pPr>
            <a:lvl5pPr algn="l" rtl="0" eaLnBrk="0" fontAlgn="base" hangingPunct="0">
              <a:spcBef>
                <a:spcPct val="0"/>
              </a:spcBef>
              <a:spcAft>
                <a:spcPct val="0"/>
              </a:spcAft>
              <a:defRPr sz="2400" b="1">
                <a:solidFill>
                  <a:schemeClr val="tx2"/>
                </a:solidFill>
                <a:latin typeface="楷体" panose="02010609060101010101" pitchFamily="49" charset="-122"/>
                <a:ea typeface="楷体" panose="02010609060101010101" pitchFamily="49" charset="-122"/>
                <a:cs typeface="Calibri" panose="020F0502020204030204" pitchFamily="34" charset="0"/>
              </a:defRPr>
            </a:lvl5pPr>
            <a:lvl6pPr marL="4572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6pPr>
            <a:lvl7pPr marL="9144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7pPr>
            <a:lvl8pPr marL="13716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8pPr>
            <a:lvl9pPr marL="1828800" algn="l" rtl="0" eaLnBrk="1" fontAlgn="base" hangingPunct="1">
              <a:spcBef>
                <a:spcPct val="0"/>
              </a:spcBef>
              <a:spcAft>
                <a:spcPct val="0"/>
              </a:spcAft>
              <a:defRPr sz="2005">
                <a:solidFill>
                  <a:schemeClr val="tx2"/>
                </a:solidFill>
                <a:latin typeface="Calibri" panose="020F0502020204030204" pitchFamily="34" charset="0"/>
                <a:cs typeface="Calibri" panose="020F0502020204030204" pitchFamily="34" charset="0"/>
              </a:defRPr>
            </a:lvl9pPr>
          </a:lstStyle>
          <a:p>
            <a:r>
              <a:rPr lang="en-US" altLang="zh-CN" sz="2400" dirty="0">
                <a:solidFill>
                  <a:schemeClr val="tx1"/>
                </a:solidFill>
              </a:rPr>
              <a:t>4</a:t>
            </a:r>
            <a:r>
              <a:rPr lang="zh-CN" altLang="en-US" sz="2400" dirty="0">
                <a:solidFill>
                  <a:schemeClr val="tx1"/>
                </a:solidFill>
              </a:rPr>
              <a:t>大重点：国资布局</a:t>
            </a:r>
            <a:r>
              <a:rPr lang="en-US" altLang="zh-CN" sz="2400" dirty="0">
                <a:solidFill>
                  <a:schemeClr val="tx1"/>
                </a:solidFill>
              </a:rPr>
              <a:t>+</a:t>
            </a:r>
            <a:r>
              <a:rPr lang="zh-CN" altLang="en-US" sz="2400" dirty="0">
                <a:solidFill>
                  <a:schemeClr val="tx1"/>
                </a:solidFill>
              </a:rPr>
              <a:t>国企发展</a:t>
            </a:r>
            <a:r>
              <a:rPr lang="en-US" altLang="zh-CN" sz="2400" dirty="0">
                <a:solidFill>
                  <a:schemeClr val="tx1"/>
                </a:solidFill>
              </a:rPr>
              <a:t>+</a:t>
            </a:r>
            <a:r>
              <a:rPr lang="zh-CN" altLang="en-US" sz="2400" dirty="0">
                <a:solidFill>
                  <a:schemeClr val="tx1"/>
                </a:solidFill>
              </a:rPr>
              <a:t>国企改革</a:t>
            </a:r>
            <a:r>
              <a:rPr lang="en-US" altLang="zh-CN" sz="2400" dirty="0">
                <a:solidFill>
                  <a:schemeClr val="tx1"/>
                </a:solidFill>
              </a:rPr>
              <a:t>+</a:t>
            </a:r>
            <a:r>
              <a:rPr lang="zh-CN" altLang="en-US" sz="2400" dirty="0">
                <a:solidFill>
                  <a:srgbClr val="FF0000"/>
                </a:solidFill>
              </a:rPr>
              <a:t>国资</a:t>
            </a:r>
            <a:r>
              <a:rPr lang="zh-CN" altLang="en-US" sz="2400" dirty="0" smtClean="0">
                <a:solidFill>
                  <a:srgbClr val="FF0000"/>
                </a:solidFill>
              </a:rPr>
              <a:t>监管</a:t>
            </a:r>
            <a:r>
              <a:rPr lang="zh-CN" altLang="en-US" sz="2400" dirty="0" smtClean="0">
                <a:solidFill>
                  <a:schemeClr val="tx1"/>
                </a:solidFill>
              </a:rPr>
              <a:t>（</a:t>
            </a:r>
            <a:r>
              <a:rPr lang="en-US" altLang="zh-CN" sz="2400" dirty="0" smtClean="0">
                <a:solidFill>
                  <a:schemeClr val="tx1"/>
                </a:solidFill>
              </a:rPr>
              <a:t>4/4</a:t>
            </a:r>
            <a:r>
              <a:rPr lang="zh-CN" altLang="en-US" sz="2400" dirty="0" smtClean="0">
                <a:solidFill>
                  <a:schemeClr val="tx1"/>
                </a:solidFill>
              </a:rPr>
              <a:t>）</a:t>
            </a:r>
            <a:endParaRPr lang="zh-CN" altLang="zh-CN" sz="2400" dirty="0">
              <a:solidFill>
                <a:schemeClr val="tx1"/>
              </a:solidFill>
            </a:endParaRPr>
          </a:p>
        </p:txBody>
      </p:sp>
      <p:grpSp>
        <p:nvGrpSpPr>
          <p:cNvPr id="18" name="组合 17"/>
          <p:cNvGrpSpPr/>
          <p:nvPr/>
        </p:nvGrpSpPr>
        <p:grpSpPr>
          <a:xfrm>
            <a:off x="561430" y="1696307"/>
            <a:ext cx="11247120" cy="1098077"/>
            <a:chOff x="570509" y="936700"/>
            <a:chExt cx="10515809" cy="1017581"/>
          </a:xfrm>
        </p:grpSpPr>
        <p:cxnSp>
          <p:nvCxnSpPr>
            <p:cNvPr id="25" name="直接箭头连接符 24"/>
            <p:cNvCxnSpPr/>
            <p:nvPr/>
          </p:nvCxnSpPr>
          <p:spPr bwMode="auto">
            <a:xfrm flipV="1">
              <a:off x="938157" y="1530575"/>
              <a:ext cx="10148161" cy="1"/>
            </a:xfrm>
            <a:prstGeom prst="straightConnector1">
              <a:avLst/>
            </a:prstGeom>
            <a:noFill/>
            <a:ln w="44450" algn="ctr">
              <a:solidFill>
                <a:srgbClr val="FF0000"/>
              </a:solidFill>
              <a:round/>
              <a:tailEnd type="triangle"/>
            </a:ln>
            <a:extLst>
              <a:ext uri="{909E8E84-426E-40DD-AFC4-6F175D3DCCD1}">
                <a14:hiddenFill xmlns:a14="http://schemas.microsoft.com/office/drawing/2010/main">
                  <a:noFill/>
                </a14:hiddenFill>
              </a:ext>
            </a:extLst>
          </p:spPr>
        </p:cxnSp>
        <p:sp>
          <p:nvSpPr>
            <p:cNvPr id="26" name="椭圆 25"/>
            <p:cNvSpPr/>
            <p:nvPr/>
          </p:nvSpPr>
          <p:spPr bwMode="auto">
            <a:xfrm>
              <a:off x="1936907" y="1115614"/>
              <a:ext cx="2744673" cy="818589"/>
            </a:xfrm>
            <a:prstGeom prst="ellipse">
              <a:avLst/>
            </a:prstGeom>
            <a:solidFill>
              <a:schemeClr val="accent3"/>
            </a:solidFill>
            <a:ln>
              <a:no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ctr">
                <a:spcBef>
                  <a:spcPct val="0"/>
                </a:spcBef>
              </a:pPr>
              <a:r>
                <a:rPr lang="zh-CN" altLang="en-US" sz="2400" b="1" dirty="0" smtClean="0">
                  <a:solidFill>
                    <a:schemeClr val="bg1"/>
                  </a:solidFill>
                  <a:latin typeface="微软雅黑" panose="020B0503020204020204" pitchFamily="34" charset="-122"/>
                  <a:ea typeface="微软雅黑" panose="020B0503020204020204" pitchFamily="34" charset="-122"/>
                </a:rPr>
                <a:t>监管理念</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27" name="椭圆 26"/>
            <p:cNvSpPr/>
            <p:nvPr/>
          </p:nvSpPr>
          <p:spPr bwMode="auto">
            <a:xfrm>
              <a:off x="4925250" y="1135692"/>
              <a:ext cx="2663072" cy="818589"/>
            </a:xfrm>
            <a:prstGeom prst="ellipse">
              <a:avLst/>
            </a:prstGeom>
            <a:solidFill>
              <a:schemeClr val="accent3"/>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86148" tIns="86148" rIns="86148" bIns="86148" numCol="1" spcCol="0" rtlCol="0" fromWordArt="0" anchor="ctr" anchorCtr="0" forceAA="0" compatLnSpc="1">
              <a:noAutofit/>
            </a:bodyPr>
            <a:lstStyle/>
            <a:p>
              <a:pPr algn="ctr">
                <a:spcBef>
                  <a:spcPct val="0"/>
                </a:spcBef>
              </a:pPr>
              <a:r>
                <a:rPr lang="zh-CN" altLang="en-US" sz="2400" b="1" dirty="0" smtClean="0">
                  <a:solidFill>
                    <a:schemeClr val="bg1"/>
                  </a:solidFill>
                  <a:latin typeface="微软雅黑" panose="020B0503020204020204" pitchFamily="34" charset="-122"/>
                  <a:ea typeface="微软雅黑" panose="020B0503020204020204" pitchFamily="34" charset="-122"/>
                </a:rPr>
                <a:t>监管方式</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28" name="椭圆 27"/>
            <p:cNvSpPr/>
            <p:nvPr/>
          </p:nvSpPr>
          <p:spPr bwMode="auto">
            <a:xfrm>
              <a:off x="8215337" y="1115614"/>
              <a:ext cx="2423001" cy="818589"/>
            </a:xfrm>
            <a:prstGeom prst="ellipse">
              <a:avLst/>
            </a:prstGeom>
            <a:solidFill>
              <a:schemeClr val="accent3"/>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86148" tIns="86148" rIns="86148" bIns="86148" numCol="1" spcCol="0" rtlCol="0" fromWordArt="0" anchor="ctr" anchorCtr="0" forceAA="0" compatLnSpc="1">
              <a:noAutofit/>
            </a:bodyPr>
            <a:lstStyle/>
            <a:p>
              <a:pPr algn="ctr">
                <a:spcBef>
                  <a:spcPct val="0"/>
                </a:spcBef>
              </a:pPr>
              <a:r>
                <a:rPr lang="zh-CN" altLang="en-US" sz="2400" b="1" dirty="0" smtClean="0">
                  <a:solidFill>
                    <a:schemeClr val="bg1"/>
                  </a:solidFill>
                  <a:latin typeface="微软雅黑" panose="020B0503020204020204" pitchFamily="34" charset="-122"/>
                  <a:ea typeface="微软雅黑" panose="020B0503020204020204" pitchFamily="34" charset="-122"/>
                </a:rPr>
                <a:t>监督资源</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29" name="文本框 28"/>
            <p:cNvSpPr txBox="1"/>
            <p:nvPr/>
          </p:nvSpPr>
          <p:spPr bwMode="auto">
            <a:xfrm>
              <a:off x="570509" y="936700"/>
              <a:ext cx="1656890" cy="818589"/>
            </a:xfrm>
            <a:prstGeom prst="rect">
              <a:avLst/>
            </a:prstGeom>
            <a:noFill/>
            <a:ln w="9525">
              <a:noFill/>
              <a:miter lim="800000"/>
            </a:ln>
          </p:spPr>
          <p:txBody>
            <a:bodyPr wrap="square" rtlCol="0">
              <a:noAutofit/>
            </a:bodyPr>
            <a:lstStyle/>
            <a:p>
              <a:pPr algn="ctr">
                <a:lnSpc>
                  <a:spcPct val="150000"/>
                </a:lnSpc>
              </a:pPr>
              <a:r>
                <a:rPr lang="zh-CN" altLang="en-US" sz="24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三 大</a:t>
              </a:r>
              <a:endParaRPr lang="en-US" altLang="zh-CN" sz="24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endParaRPr>
            </a:p>
            <a:p>
              <a:pPr algn="ctr">
                <a:lnSpc>
                  <a:spcPct val="150000"/>
                </a:lnSpc>
              </a:pPr>
              <a:r>
                <a:rPr lang="zh-CN" altLang="en-US" sz="24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攻 坚</a:t>
              </a:r>
              <a:endParaRPr lang="en-US" altLang="zh-CN" sz="2400" b="1"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endParaRPr>
            </a:p>
          </p:txBody>
        </p:sp>
      </p:grpSp>
      <p:sp>
        <p:nvSpPr>
          <p:cNvPr id="30" name="文本框 29"/>
          <p:cNvSpPr txBox="1"/>
          <p:nvPr/>
        </p:nvSpPr>
        <p:spPr bwMode="auto">
          <a:xfrm>
            <a:off x="2474843" y="3327820"/>
            <a:ext cx="2325969" cy="632322"/>
          </a:xfrm>
          <a:prstGeom prst="rect">
            <a:avLst/>
          </a:prstGeom>
          <a:solidFill>
            <a:srgbClr val="C00000"/>
          </a:solidFill>
          <a:ln w="9525">
            <a:noFill/>
            <a:miter lim="800000"/>
          </a:ln>
        </p:spPr>
        <p:txBody>
          <a:bodyPr wrap="square" rtlCol="0">
            <a:noAutofit/>
          </a:bodyPr>
          <a:lstStyle/>
          <a:p>
            <a:pPr algn="ctr">
              <a:lnSpc>
                <a:spcPct val="150000"/>
              </a:lnSpc>
            </a:pPr>
            <a:r>
              <a:rPr lang="zh-CN" altLang="en-US" sz="2000" b="1"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重</a:t>
            </a:r>
            <a:r>
              <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塑国资监管职能</a:t>
            </a:r>
            <a:endPar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31" name="文本框 30"/>
          <p:cNvSpPr txBox="1"/>
          <p:nvPr/>
        </p:nvSpPr>
        <p:spPr bwMode="auto">
          <a:xfrm>
            <a:off x="2474843" y="5138447"/>
            <a:ext cx="2325969" cy="632322"/>
          </a:xfrm>
          <a:prstGeom prst="rect">
            <a:avLst/>
          </a:prstGeom>
          <a:solidFill>
            <a:srgbClr val="C00000"/>
          </a:solidFill>
          <a:ln w="9525">
            <a:noFill/>
            <a:miter lim="800000"/>
          </a:ln>
        </p:spPr>
        <p:txBody>
          <a:bodyPr wrap="square" rtlCol="0">
            <a:noAutofit/>
          </a:bodyPr>
          <a:lstStyle/>
          <a:p>
            <a:pPr algn="ctr">
              <a:lnSpc>
                <a:spcPct val="150000"/>
              </a:lnSpc>
            </a:pPr>
            <a:r>
              <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转变国资监管理念</a:t>
            </a:r>
            <a:endPar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33" name="文本框 32"/>
          <p:cNvSpPr txBox="1"/>
          <p:nvPr/>
        </p:nvSpPr>
        <p:spPr bwMode="auto">
          <a:xfrm>
            <a:off x="5480171" y="3327820"/>
            <a:ext cx="2325969" cy="632322"/>
          </a:xfrm>
          <a:prstGeom prst="rect">
            <a:avLst/>
          </a:prstGeom>
          <a:solidFill>
            <a:srgbClr val="C00000"/>
          </a:solidFill>
          <a:ln w="9525">
            <a:noFill/>
            <a:miter lim="800000"/>
          </a:ln>
        </p:spPr>
        <p:txBody>
          <a:bodyPr wrap="square" rtlCol="0">
            <a:noAutofit/>
          </a:bodyPr>
          <a:lstStyle/>
          <a:p>
            <a:pPr algn="ctr">
              <a:lnSpc>
                <a:spcPct val="150000"/>
              </a:lnSpc>
            </a:pPr>
            <a:r>
              <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构建智慧监管平台</a:t>
            </a:r>
            <a:endPar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42" name="文本框 41"/>
          <p:cNvSpPr txBox="1"/>
          <p:nvPr/>
        </p:nvSpPr>
        <p:spPr bwMode="auto">
          <a:xfrm>
            <a:off x="5480171" y="5140055"/>
            <a:ext cx="2325969" cy="632322"/>
          </a:xfrm>
          <a:prstGeom prst="rect">
            <a:avLst/>
          </a:prstGeom>
          <a:solidFill>
            <a:srgbClr val="C00000"/>
          </a:solidFill>
          <a:ln w="9525">
            <a:noFill/>
            <a:miter lim="800000"/>
          </a:ln>
        </p:spPr>
        <p:txBody>
          <a:bodyPr wrap="square" rtlCol="0">
            <a:noAutofit/>
          </a:bodyPr>
          <a:lstStyle/>
          <a:p>
            <a:pPr algn="ctr">
              <a:lnSpc>
                <a:spcPct val="150000"/>
              </a:lnSpc>
            </a:pPr>
            <a:r>
              <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实施在线国资监管</a:t>
            </a:r>
            <a:endPar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43" name="文本框 42"/>
          <p:cNvSpPr txBox="1"/>
          <p:nvPr/>
        </p:nvSpPr>
        <p:spPr bwMode="auto">
          <a:xfrm>
            <a:off x="8802972" y="3326212"/>
            <a:ext cx="2325969" cy="632322"/>
          </a:xfrm>
          <a:prstGeom prst="rect">
            <a:avLst/>
          </a:prstGeom>
          <a:solidFill>
            <a:srgbClr val="C00000"/>
          </a:solidFill>
          <a:ln w="9525">
            <a:noFill/>
            <a:miter lim="800000"/>
          </a:ln>
        </p:spPr>
        <p:txBody>
          <a:bodyPr wrap="square" rtlCol="0">
            <a:noAutofit/>
          </a:bodyPr>
          <a:lstStyle/>
          <a:p>
            <a:pPr algn="ctr">
              <a:lnSpc>
                <a:spcPct val="150000"/>
              </a:lnSpc>
            </a:pPr>
            <a:r>
              <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整合外部监督资源</a:t>
            </a:r>
            <a:endPar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44" name="文本框 43"/>
          <p:cNvSpPr txBox="1"/>
          <p:nvPr/>
        </p:nvSpPr>
        <p:spPr bwMode="auto">
          <a:xfrm>
            <a:off x="8802972" y="5138447"/>
            <a:ext cx="2325969" cy="632322"/>
          </a:xfrm>
          <a:prstGeom prst="rect">
            <a:avLst/>
          </a:prstGeom>
          <a:solidFill>
            <a:srgbClr val="C00000"/>
          </a:solidFill>
          <a:ln w="9525">
            <a:noFill/>
            <a:miter lim="800000"/>
          </a:ln>
        </p:spPr>
        <p:txBody>
          <a:bodyPr wrap="square" rtlCol="0">
            <a:noAutofit/>
          </a:bodyPr>
          <a:lstStyle/>
          <a:p>
            <a:pPr algn="ctr">
              <a:lnSpc>
                <a:spcPct val="150000"/>
              </a:lnSpc>
            </a:pPr>
            <a:r>
              <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落实审计整改工作</a:t>
            </a:r>
            <a:endPar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45" name="文本框 44"/>
          <p:cNvSpPr txBox="1"/>
          <p:nvPr/>
        </p:nvSpPr>
        <p:spPr bwMode="auto">
          <a:xfrm>
            <a:off x="8802971" y="4229070"/>
            <a:ext cx="2325969" cy="632322"/>
          </a:xfrm>
          <a:prstGeom prst="rect">
            <a:avLst/>
          </a:prstGeom>
          <a:solidFill>
            <a:srgbClr val="C00000"/>
          </a:solidFill>
          <a:ln w="9525">
            <a:noFill/>
            <a:miter lim="800000"/>
          </a:ln>
        </p:spPr>
        <p:txBody>
          <a:bodyPr wrap="square" rtlCol="0">
            <a:noAutofit/>
          </a:bodyPr>
          <a:lstStyle/>
          <a:p>
            <a:pPr algn="ctr">
              <a:lnSpc>
                <a:spcPct val="150000"/>
              </a:lnSpc>
            </a:pPr>
            <a:r>
              <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加强企业内部监督</a:t>
            </a:r>
            <a:endParaRPr lang="zh-CN" altLang="en-US" sz="20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46" name="加号 45"/>
          <p:cNvSpPr/>
          <p:nvPr/>
        </p:nvSpPr>
        <p:spPr bwMode="auto">
          <a:xfrm>
            <a:off x="3162339" y="4056720"/>
            <a:ext cx="950976" cy="804672"/>
          </a:xfrm>
          <a:prstGeom prst="mathPlus">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ctr">
              <a:spcBef>
                <a:spcPct val="0"/>
              </a:spcBef>
            </a:pPr>
            <a:endParaRPr lang="zh-CN" altLang="en-US" sz="1600" b="1">
              <a:solidFill>
                <a:schemeClr val="tx1"/>
              </a:solidFill>
              <a:latin typeface="微软雅黑" panose="020B0503020204020204" pitchFamily="34" charset="-122"/>
              <a:ea typeface="微软雅黑" panose="020B0503020204020204" pitchFamily="34" charset="-122"/>
            </a:endParaRPr>
          </a:p>
        </p:txBody>
      </p:sp>
      <p:sp>
        <p:nvSpPr>
          <p:cNvPr id="47" name="加号 46"/>
          <p:cNvSpPr/>
          <p:nvPr/>
        </p:nvSpPr>
        <p:spPr bwMode="auto">
          <a:xfrm>
            <a:off x="6167665" y="4073116"/>
            <a:ext cx="950976" cy="804672"/>
          </a:xfrm>
          <a:prstGeom prst="mathPlus">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lIns="86148" tIns="86148" rIns="86148" bIns="86148" rtlCol="0" anchor="ctr"/>
          <a:lstStyle/>
          <a:p>
            <a:pPr algn="ctr">
              <a:spcBef>
                <a:spcPct val="0"/>
              </a:spcBef>
            </a:pPr>
            <a:endParaRPr lang="zh-CN" altLang="en-US" sz="1600" b="1">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transition/>
</p:sld>
</file>

<file path=ppt/tags/tag1.xml><?xml version="1.0" encoding="utf-8"?>
<p:tagLst xmlns:p="http://schemas.openxmlformats.org/presentationml/2006/main">
  <p:tag name="KSO_WPP_MARK_KEY" val="6d16dfec-ce4c-4ca7-acb1-47daa0e93bc5"/>
</p:tagLst>
</file>

<file path=ppt/theme/theme1.xml><?xml version="1.0" encoding="utf-8"?>
<a:theme xmlns:a="http://schemas.openxmlformats.org/drawingml/2006/main" name="1_Blank">
  <a:themeElements>
    <a:clrScheme name="Custom 1">
      <a:dk1>
        <a:srgbClr val="000000"/>
      </a:dk1>
      <a:lt1>
        <a:srgbClr val="FFFFFF"/>
      </a:lt1>
      <a:dk2>
        <a:srgbClr val="6A1A41"/>
      </a:dk2>
      <a:lt2>
        <a:srgbClr val="FFFFFF"/>
      </a:lt2>
      <a:accent1>
        <a:srgbClr val="774A39"/>
      </a:accent1>
      <a:accent2>
        <a:srgbClr val="B10034"/>
      </a:accent2>
      <a:accent3>
        <a:srgbClr val="FFC000"/>
      </a:accent3>
      <a:accent4>
        <a:srgbClr val="55601C"/>
      </a:accent4>
      <a:accent5>
        <a:srgbClr val="85888B"/>
      </a:accent5>
      <a:accent6>
        <a:srgbClr val="0096CC"/>
      </a:accent6>
      <a:hlink>
        <a:srgbClr val="6A1A41"/>
      </a:hlink>
      <a:folHlink>
        <a:srgbClr val="BED600"/>
      </a:folHlink>
    </a:clrScheme>
    <a:fontScheme name="Custom 4">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lumMod val="95000"/>
          </a:schemeClr>
        </a:solidFill>
        <a:ln w="9525">
          <a:solidFill>
            <a:schemeClr val="tx2"/>
          </a:solidFill>
          <a:miter lim="800000"/>
        </a:ln>
        <a:effectLst>
          <a:outerShdw blurRad="50800" dist="38100" dir="2700000" algn="tl" rotWithShape="0">
            <a:prstClr val="black">
              <a:alpha val="40000"/>
            </a:prstClr>
          </a:outerShdw>
        </a:effectLst>
      </a:spPr>
      <a:bodyPr wrap="none" rtlCol="0" anchor="ctr"/>
      <a:lstStyle>
        <a:defPPr algn="ctr">
          <a:defRPr sz="1400" dirty="0">
            <a:solidFill>
              <a:srgbClr val="000000"/>
            </a:solidFill>
            <a:latin typeface="+mn-ea"/>
            <a:ea typeface="+mn-ea"/>
          </a:defRPr>
        </a:defPPr>
      </a:lstStyle>
    </a:spDef>
    <a:lnDef>
      <a:spPr bwMode="auto">
        <a:noFill/>
        <a:ln w="9525" algn="ctr">
          <a:solidFill>
            <a:schemeClr val="tx1"/>
          </a:solidFill>
          <a:round/>
        </a:ln>
      </a:spPr>
      <a:bodyPr/>
      <a:lstStyle/>
    </a:lnDef>
    <a:txDef>
      <a:spPr bwMode="auto">
        <a:noFill/>
        <a:ln w="9525">
          <a:noFill/>
          <a:miter lim="800000"/>
        </a:ln>
      </a:spPr>
      <a:bodyPr wrap="square" rtlCol="0">
        <a:spAutoFit/>
      </a:bodyPr>
      <a:lstStyle>
        <a:defPPr>
          <a:defRPr sz="1600" dirty="0">
            <a:solidFill>
              <a:schemeClr val="tx1">
                <a:lumMod val="85000"/>
                <a:lumOff val="15000"/>
              </a:schemeClr>
            </a:solidFill>
            <a:latin typeface="华文楷体" panose="02010600040101010101" pitchFamily="2" charset="-122"/>
            <a:ea typeface="华文楷体" panose="02010600040101010101" pitchFamily="2" charset="-122"/>
            <a:cs typeface="Calibri" panose="020F0502020204030204" pitchFamily="34" charset="0"/>
          </a:defRPr>
        </a:defPPr>
      </a:lstStyle>
    </a:txDef>
  </a:objectDefaults>
  <a:extraClrSchemeLst>
    <a:extraClrScheme>
      <a:clrScheme name="">
        <a:dk1>
          <a:srgbClr val="000000"/>
        </a:dk1>
        <a:lt1>
          <a:srgbClr val="FFFFFF"/>
        </a:lt1>
        <a:dk2>
          <a:srgbClr val="B10034"/>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a:themeElements>
    <a:clrScheme name="Custom 1">
      <a:dk1>
        <a:srgbClr val="000000"/>
      </a:dk1>
      <a:lt1>
        <a:srgbClr val="FFFFFF"/>
      </a:lt1>
      <a:dk2>
        <a:srgbClr val="6A1A41"/>
      </a:dk2>
      <a:lt2>
        <a:srgbClr val="FFFFFF"/>
      </a:lt2>
      <a:accent1>
        <a:srgbClr val="774A39"/>
      </a:accent1>
      <a:accent2>
        <a:srgbClr val="B10034"/>
      </a:accent2>
      <a:accent3>
        <a:srgbClr val="FFC000"/>
      </a:accent3>
      <a:accent4>
        <a:srgbClr val="55601C"/>
      </a:accent4>
      <a:accent5>
        <a:srgbClr val="85888B"/>
      </a:accent5>
      <a:accent6>
        <a:srgbClr val="0096CC"/>
      </a:accent6>
      <a:hlink>
        <a:srgbClr val="6A1A41"/>
      </a:hlink>
      <a:folHlink>
        <a:srgbClr val="BED600"/>
      </a:folHlink>
    </a:clrScheme>
    <a:fontScheme name="Custom 4">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bodyPr wrap="square" lIns="86148" tIns="86148" rIns="86148" bIns="86148" rtlCol="0" anchor="ctr"/>
      <a:lstStyle>
        <a:defPPr algn="ctr">
          <a:spcBef>
            <a:spcPct val="0"/>
          </a:spcBef>
          <a:defRPr sz="1600" b="1">
            <a:solidFill>
              <a:schemeClr val="tx1"/>
            </a:solidFill>
            <a:latin typeface="微软雅黑" panose="020B0503020204020204" pitchFamily="34" charset="-122"/>
            <a:ea typeface="微软雅黑" panose="020B0503020204020204" pitchFamily="34" charset="-122"/>
          </a:defRPr>
        </a:defPPr>
      </a:lstStyle>
      <a:style>
        <a:lnRef idx="2">
          <a:schemeClr val="accent1"/>
        </a:lnRef>
        <a:fillRef idx="1">
          <a:schemeClr val="lt1"/>
        </a:fillRef>
        <a:effectRef idx="0">
          <a:schemeClr val="accent1"/>
        </a:effectRef>
        <a:fontRef idx="minor">
          <a:schemeClr val="dk1"/>
        </a:fontRef>
      </a:style>
    </a:spDef>
    <a:lnDef>
      <a:spPr bwMode="auto">
        <a:noFill/>
        <a:ln w="9525" algn="ctr">
          <a:solidFill>
            <a:schemeClr val="tx1"/>
          </a:solidFill>
          <a:round/>
        </a:ln>
      </a:spPr>
      <a:bodyPr/>
      <a:lstStyle/>
    </a:lnDef>
    <a:txDef>
      <a:spPr bwMode="auto">
        <a:noFill/>
        <a:ln w="9525">
          <a:noFill/>
          <a:miter lim="800000"/>
        </a:ln>
      </a:spPr>
      <a:bodyPr wrap="square" rtlCol="0">
        <a:noAutofit/>
      </a:bodyPr>
      <a:lstStyle>
        <a:defPPr algn="just">
          <a:lnSpc>
            <a:spcPct val="150000"/>
          </a:lnSpc>
          <a:defRPr sz="1600" dirty="0" smtClean="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pitchFamily="34" charset="0"/>
          </a:defRPr>
        </a:defPPr>
      </a:lstStyle>
    </a:txDef>
  </a:objectDefaults>
  <a:extraClrSchemeLst>
    <a:extraClrScheme>
      <a:clrScheme name="">
        <a:dk1>
          <a:srgbClr val="000000"/>
        </a:dk1>
        <a:lt1>
          <a:srgbClr val="FFFFFF"/>
        </a:lt1>
        <a:dk2>
          <a:srgbClr val="B10034"/>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Blank">
  <a:themeElements>
    <a:clrScheme name="Custom 1">
      <a:dk1>
        <a:srgbClr val="000000"/>
      </a:dk1>
      <a:lt1>
        <a:srgbClr val="FFFFFF"/>
      </a:lt1>
      <a:dk2>
        <a:srgbClr val="6A1A41"/>
      </a:dk2>
      <a:lt2>
        <a:srgbClr val="FFFFFF"/>
      </a:lt2>
      <a:accent1>
        <a:srgbClr val="774A39"/>
      </a:accent1>
      <a:accent2>
        <a:srgbClr val="B10034"/>
      </a:accent2>
      <a:accent3>
        <a:srgbClr val="FFC000"/>
      </a:accent3>
      <a:accent4>
        <a:srgbClr val="55601C"/>
      </a:accent4>
      <a:accent5>
        <a:srgbClr val="85888B"/>
      </a:accent5>
      <a:accent6>
        <a:srgbClr val="0096CC"/>
      </a:accent6>
      <a:hlink>
        <a:srgbClr val="6A1A41"/>
      </a:hlink>
      <a:folHlink>
        <a:srgbClr val="BED600"/>
      </a:folHlink>
    </a:clrScheme>
    <a:fontScheme name="Custom 4">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lumMod val="75000"/>
          </a:schemeClr>
        </a:solidFill>
        <a:ln>
          <a:noFill/>
        </a:ln>
      </a:spPr>
      <a:bodyPr wrap="none" lIns="86148" tIns="86148" rIns="86148" bIns="86148" rtlCol="0" anchor="ctr"/>
      <a:lstStyle>
        <a:defPPr algn="ctr">
          <a:spcBef>
            <a:spcPct val="0"/>
          </a:spcBef>
          <a:defRPr sz="1080" b="1" dirty="0" smtClean="0">
            <a:solidFill>
              <a:srgbClr val="FFFFFF"/>
            </a:solidFill>
            <a:latin typeface="微软雅黑" panose="020B0503020204020204" pitchFamily="34" charset="-122"/>
            <a:ea typeface="微软雅黑" panose="020B0503020204020204" pitchFamily="34" charset="-122"/>
          </a:defRPr>
        </a:defPPr>
      </a:lstStyle>
    </a:spDef>
    <a:lnDef>
      <a:spPr bwMode="auto">
        <a:noFill/>
        <a:ln w="9525" algn="ctr">
          <a:solidFill>
            <a:schemeClr val="tx1"/>
          </a:solidFill>
          <a:round/>
        </a:ln>
      </a:spPr>
      <a:bodyPr/>
      <a:lstStyle/>
    </a:lnDef>
    <a:txDef>
      <a:spPr bwMode="auto">
        <a:noFill/>
        <a:ln w="9525">
          <a:noFill/>
          <a:miter lim="800000"/>
        </a:ln>
      </a:spPr>
      <a:bodyPr wrap="square" rtlCol="0">
        <a:spAutoFit/>
      </a:bodyPr>
      <a:lstStyle>
        <a:defPPr>
          <a:defRPr sz="1600" dirty="0">
            <a:solidFill>
              <a:schemeClr val="tx1">
                <a:lumMod val="85000"/>
                <a:lumOff val="15000"/>
              </a:schemeClr>
            </a:solidFill>
            <a:latin typeface="华文楷体" panose="02010600040101010101" pitchFamily="2" charset="-122"/>
            <a:ea typeface="华文楷体" panose="02010600040101010101" pitchFamily="2" charset="-122"/>
            <a:cs typeface="Calibri" panose="020F0502020204030204" pitchFamily="34" charset="0"/>
          </a:defRPr>
        </a:defPPr>
      </a:lstStyle>
    </a:txDef>
  </a:objectDefaults>
  <a:extraClrSchemeLst>
    <a:extraClrScheme>
      <a:clrScheme name="">
        <a:dk1>
          <a:srgbClr val="000000"/>
        </a:dk1>
        <a:lt1>
          <a:srgbClr val="FFFFFF"/>
        </a:lt1>
        <a:dk2>
          <a:srgbClr val="B10034"/>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Blank">
  <a:themeElements>
    <a:clrScheme name="Custom 1">
      <a:dk1>
        <a:srgbClr val="000000"/>
      </a:dk1>
      <a:lt1>
        <a:srgbClr val="FFFFFF"/>
      </a:lt1>
      <a:dk2>
        <a:srgbClr val="6A1A41"/>
      </a:dk2>
      <a:lt2>
        <a:srgbClr val="FFFFFF"/>
      </a:lt2>
      <a:accent1>
        <a:srgbClr val="774A39"/>
      </a:accent1>
      <a:accent2>
        <a:srgbClr val="B10034"/>
      </a:accent2>
      <a:accent3>
        <a:srgbClr val="FFC000"/>
      </a:accent3>
      <a:accent4>
        <a:srgbClr val="55601C"/>
      </a:accent4>
      <a:accent5>
        <a:srgbClr val="85888B"/>
      </a:accent5>
      <a:accent6>
        <a:srgbClr val="0096CC"/>
      </a:accent6>
      <a:hlink>
        <a:srgbClr val="6A1A41"/>
      </a:hlink>
      <a:folHlink>
        <a:srgbClr val="BED600"/>
      </a:folHlink>
    </a:clrScheme>
    <a:fontScheme name="Custom 4">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B050"/>
        </a:solidFill>
        <a:ln>
          <a:noFill/>
        </a:ln>
      </a:spPr>
      <a:bodyPr wrap="none" lIns="86148" tIns="86148" rIns="86148" bIns="86148" rtlCol="0" anchor="ctr"/>
      <a:lstStyle>
        <a:defPPr algn="ctr">
          <a:defRPr sz="2400" b="1" dirty="0">
            <a:latin typeface="微软雅黑" panose="020B0503020204020204" pitchFamily="34" charset="-122"/>
            <a:ea typeface="微软雅黑" panose="020B0503020204020204" pitchFamily="34" charset="-122"/>
          </a:defRPr>
        </a:defPPr>
      </a:lstStyle>
    </a:spDef>
    <a:lnDef>
      <a:spPr bwMode="auto">
        <a:noFill/>
        <a:ln w="9525" algn="ctr">
          <a:solidFill>
            <a:schemeClr val="tx1"/>
          </a:solidFill>
          <a:round/>
        </a:ln>
      </a:spPr>
      <a:bodyPr/>
      <a:lstStyle/>
    </a:lnDef>
    <a:txDef>
      <a:spPr bwMode="auto">
        <a:noFill/>
        <a:ln w="9525">
          <a:noFill/>
          <a:miter lim="800000"/>
        </a:ln>
      </a:spPr>
      <a:bodyPr wrap="square" rtlCol="0">
        <a:spAutoFit/>
      </a:bodyPr>
      <a:lstStyle>
        <a:defPPr>
          <a:defRPr sz="1600" dirty="0">
            <a:solidFill>
              <a:schemeClr val="tx1">
                <a:lumMod val="85000"/>
                <a:lumOff val="15000"/>
              </a:schemeClr>
            </a:solidFill>
            <a:latin typeface="华文楷体" panose="02010600040101010101" pitchFamily="2" charset="-122"/>
            <a:ea typeface="华文楷体" panose="02010600040101010101" pitchFamily="2" charset="-122"/>
            <a:cs typeface="Calibri" panose="020F0502020204030204" pitchFamily="34" charset="0"/>
          </a:defRPr>
        </a:defPPr>
      </a:lstStyle>
    </a:txDef>
  </a:objectDefaults>
  <a:extraClrSchemeLst>
    <a:extraClrScheme>
      <a:clrScheme name="">
        <a:dk1>
          <a:srgbClr val="000000"/>
        </a:dk1>
        <a:lt1>
          <a:srgbClr val="FFFFFF"/>
        </a:lt1>
        <a:dk2>
          <a:srgbClr val="B10034"/>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2538</Words>
  <Application>WPS 演示</Application>
  <PresentationFormat>宽屏</PresentationFormat>
  <Paragraphs>370</Paragraphs>
  <Slides>13</Slides>
  <Notes>3</Notes>
  <HiddenSlides>0</HiddenSlides>
  <MMClips>0</MMClips>
  <ScaleCrop>false</ScaleCrop>
  <HeadingPairs>
    <vt:vector size="6" baseType="variant">
      <vt:variant>
        <vt:lpstr>已用的字体</vt:lpstr>
      </vt:variant>
      <vt:variant>
        <vt:i4>11</vt:i4>
      </vt:variant>
      <vt:variant>
        <vt:lpstr>主题</vt:lpstr>
      </vt:variant>
      <vt:variant>
        <vt:i4>4</vt:i4>
      </vt:variant>
      <vt:variant>
        <vt:lpstr>幻灯片标题</vt:lpstr>
      </vt:variant>
      <vt:variant>
        <vt:i4>13</vt:i4>
      </vt:variant>
    </vt:vector>
  </HeadingPairs>
  <TitlesOfParts>
    <vt:vector size="28" baseType="lpstr">
      <vt:lpstr>Arial</vt:lpstr>
      <vt:lpstr>宋体</vt:lpstr>
      <vt:lpstr>Wingdings</vt:lpstr>
      <vt:lpstr>华文楷体</vt:lpstr>
      <vt:lpstr>Calibri</vt:lpstr>
      <vt:lpstr>微软雅黑</vt:lpstr>
      <vt:lpstr>楷体</vt:lpstr>
      <vt:lpstr>黑体</vt:lpstr>
      <vt:lpstr>Verdana</vt:lpstr>
      <vt:lpstr>Times New Roman</vt:lpstr>
      <vt:lpstr>Arial Unicode MS</vt:lpstr>
      <vt:lpstr>1_Blank</vt:lpstr>
      <vt:lpstr>Blank</vt:lpstr>
      <vt:lpstr>2_Blank</vt:lpstr>
      <vt:lpstr>3_Blank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强化国有资本运营公司功能、全面服务东北经济转型升级</dc:title>
  <dc:creator>30</dc:creator>
  <cp:lastModifiedBy>晨曦</cp:lastModifiedBy>
  <cp:revision>1780</cp:revision>
  <dcterms:created xsi:type="dcterms:W3CDTF">2022-07-11T07:50:00Z</dcterms:created>
  <dcterms:modified xsi:type="dcterms:W3CDTF">2022-07-12T01:10:20Z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2052-11.1.0.11830</vt:lpwstr>
  </property>
  <property fmtid="{D5CDD505-2E9C-101B-9397-08002B2CF9AE}" pid="3" name="ICV">
    <vt:lpwstr>3C9F4A1327C34A22827A0170B2DC811E</vt:lpwstr>
  </property>
</Properties>
</file>