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0" r:id="rId3"/>
    <p:sldId id="257" r:id="rId4"/>
    <p:sldId id="264" r:id="rId5"/>
    <p:sldId id="275" r:id="rId6"/>
    <p:sldId id="288" r:id="rId7"/>
    <p:sldId id="276" r:id="rId8"/>
    <p:sldId id="289" r:id="rId9"/>
  </p:sldIdLst>
  <p:sldSz cx="12192000" cy="6858000"/>
  <p:notesSz cx="6858000" cy="9144000"/>
  <p:embeddedFontLst>
    <p:embeddedFont>
      <p:font typeface="思源黑体 CN Regular" panose="020B0500000000000000" pitchFamily="34" charset="-122"/>
      <p:regular r:id="rId15"/>
    </p:embeddedFont>
    <p:embeddedFont>
      <p:font typeface="思源黑体 CN Heavy" panose="020B0A00000000000000" charset="-122"/>
      <p:bold r:id="rId16"/>
    </p:embeddedFont>
    <p:embeddedFont>
      <p:font typeface="思源黑体 CN Bold" panose="020B0800000000000000" pitchFamily="34" charset="-122"/>
      <p:bold r:id="rId17"/>
    </p:embeddedFont>
    <p:embeddedFont>
      <p:font typeface="黑体" panose="02010609060101010101" charset="-122"/>
      <p:regular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5" userDrawn="1">
          <p15:clr>
            <a:srgbClr val="A4A3A4"/>
          </p15:clr>
        </p15:guide>
        <p15:guide id="2" pos="46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181A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21" y="42"/>
      </p:cViewPr>
      <p:guideLst>
        <p:guide orient="horz" pos="2615"/>
        <p:guide pos="465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90.xml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Regular" panose="020B0500000000000000" pitchFamily="34" charset="-122"/>
              </a:rPr>
            </a:fld>
            <a:endParaRPr lang="zh-CN" altLang="en-US">
              <a:latin typeface="思源黑体 CN Regular" panose="020B05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Regular" panose="020B0500000000000000" pitchFamily="34" charset="-122"/>
              </a:rPr>
            </a:fld>
            <a:endParaRPr lang="zh-CN" altLang="en-US">
              <a:latin typeface="思源黑体 CN Regular" panose="020B05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8786"/>
          <p:cNvPicPr>
            <a:picLocks noChangeAspect="1"/>
          </p:cNvPicPr>
          <p:nvPr userDrawn="1"/>
        </p:nvPicPr>
        <p:blipFill>
          <a:blip r:embed="rId12">
            <a:alphaModFix amt="15000"/>
            <a:clrChange>
              <a:clrFrom>
                <a:srgbClr val="EFEFED">
                  <a:alpha val="100000"/>
                </a:srgbClr>
              </a:clrFrom>
              <a:clrTo>
                <a:srgbClr val="EFEFED">
                  <a:alpha val="100000"/>
                  <a:alpha val="0"/>
                </a:srgbClr>
              </a:clrTo>
            </a:clrChange>
            <a:grayscl/>
          </a:blip>
          <a:srcRect l="13827" t="21909" r="17665" b="35602"/>
          <a:stretch>
            <a:fillRect/>
          </a:stretch>
        </p:blipFill>
        <p:spPr>
          <a:xfrm>
            <a:off x="-7620" y="1539240"/>
            <a:ext cx="12251055" cy="531876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9525" y="1542143"/>
            <a:ext cx="1037771" cy="3773714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 rot="16200000">
            <a:off x="8911772" y="-1367971"/>
            <a:ext cx="1037771" cy="3773714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文本框 22" descr="7b0a20202020227461726765744d6f64756c65223a202270726f636573734f6e6c696e65466f6e7473220a7d0a"/>
          <p:cNvSpPr txBox="1"/>
          <p:nvPr/>
        </p:nvSpPr>
        <p:spPr>
          <a:xfrm>
            <a:off x="1322705" y="1090295"/>
            <a:ext cx="10433050" cy="289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noProof="0" dirty="0">
                <a:ln w="38100"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2023</a:t>
            </a:r>
            <a:r>
              <a:rPr lang="en-US" sz="8000" b="1" noProof="0" dirty="0">
                <a:ln w="38100"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lt"/>
              </a:rPr>
              <a:t>年度</a:t>
            </a:r>
            <a:endParaRPr lang="en-US" sz="8000" b="1" noProof="0" dirty="0">
              <a:ln w="38100"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b="1" dirty="0">
                <a:solidFill>
                  <a:schemeClr val="tx2"/>
                </a:solidFill>
                <a:effectLst>
                  <a:outerShdw dist="63500" dir="5400000" algn="t" rotWithShape="0">
                    <a:prstClr val="black">
                      <a:alpha val="10000"/>
                    </a:prstClr>
                  </a:outerShdw>
                </a:effectLst>
                <a:cs typeface="+mn-ea"/>
                <a:sym typeface="+mn-lt"/>
              </a:rPr>
              <a:t>政府信息公开工作年度报告</a:t>
            </a:r>
            <a:endParaRPr kumimoji="0" lang="zh-CN" altLang="en-US" sz="6600" b="1" i="0" spc="120" baseline="0" noProof="0" dirty="0">
              <a:ln>
                <a:noFill/>
              </a:ln>
              <a:solidFill>
                <a:schemeClr val="tx2"/>
              </a:solidFill>
              <a:effectLst>
                <a:outerShdw dist="63500" dir="5400000" algn="t" rotWithShape="0">
                  <a:prstClr val="black">
                    <a:alpha val="10000"/>
                  </a:prstClr>
                </a:outerShdw>
              </a:effectLst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450612" y="4754458"/>
            <a:ext cx="4597400" cy="470535"/>
            <a:chOff x="1505858" y="4195681"/>
            <a:chExt cx="4597400" cy="470535"/>
          </a:xfrm>
        </p:grpSpPr>
        <p:sp>
          <p:nvSpPr>
            <p:cNvPr id="26" name="圆角矩形 16"/>
            <p:cNvSpPr/>
            <p:nvPr/>
          </p:nvSpPr>
          <p:spPr>
            <a:xfrm>
              <a:off x="1505858" y="4195681"/>
              <a:ext cx="4597400" cy="470535"/>
            </a:xfrm>
            <a:prstGeom prst="roundRect">
              <a:avLst/>
            </a:prstGeom>
            <a:solidFill>
              <a:srgbClr val="92181A"/>
            </a:solidFill>
            <a:ln>
              <a:noFill/>
            </a:ln>
            <a:effectLst>
              <a:outerShdw blurRad="101600" dist="63500" dir="5400000" algn="t" rotWithShape="0">
                <a:srgbClr val="1C3D3A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83365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564278" y="4246481"/>
              <a:ext cx="444563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上海市静安区退役军人事务局</a:t>
              </a:r>
              <a:endParaRPr kumimoji="0" lang="zh-CN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395075" y="4037330"/>
            <a:ext cx="437515" cy="2546350"/>
            <a:chOff x="17801" y="6358"/>
            <a:chExt cx="689" cy="4010"/>
          </a:xfrm>
        </p:grpSpPr>
        <p:sp>
          <p:nvSpPr>
            <p:cNvPr id="34" name="椭圆 33"/>
            <p:cNvSpPr/>
            <p:nvPr/>
          </p:nvSpPr>
          <p:spPr>
            <a:xfrm>
              <a:off x="18162" y="9682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8342" y="9682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8162" y="9861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8342" y="9861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8162" y="10041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8342" y="10041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8162" y="10220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8342" y="10220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7801" y="10041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7982" y="10041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7801" y="10220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7982" y="10220"/>
              <a:ext cx="148" cy="148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8257" y="8896"/>
              <a:ext cx="113" cy="113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8257" y="8473"/>
              <a:ext cx="113" cy="113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8257" y="8050"/>
              <a:ext cx="113" cy="113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8257" y="7627"/>
              <a:ext cx="113" cy="113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8257" y="7204"/>
              <a:ext cx="113" cy="113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8257" y="6781"/>
              <a:ext cx="113" cy="113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8257" y="6358"/>
              <a:ext cx="113" cy="113"/>
            </a:xfrm>
            <a:prstGeom prst="ellipse">
              <a:avLst/>
            </a:prstGeom>
            <a:solidFill>
              <a:srgbClr val="921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03225"/>
            <a:ext cx="1037771" cy="2405743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38251" y="403225"/>
            <a:ext cx="10953750" cy="2405743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 descr="7b0a20202020227461726765744d6f64756c65223a202270726f636573734f6e6c696e65466f6e7473220a7d0a"/>
          <p:cNvSpPr txBox="1"/>
          <p:nvPr/>
        </p:nvSpPr>
        <p:spPr>
          <a:xfrm>
            <a:off x="1679465" y="1017758"/>
            <a:ext cx="6912086" cy="1157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思源黑体 CN Regular" panose="020B0500000000000000" pitchFamily="34" charset="-122"/>
              </a:rPr>
              <a:t>目录   </a:t>
            </a:r>
            <a:r>
              <a:rPr lang="en-US" altLang="zh-CN" sz="5400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思源黑体 CN Regular" panose="020B0500000000000000" pitchFamily="34" charset="-122"/>
              </a:rPr>
              <a:t>CONTENTS 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749462" y="2859587"/>
            <a:ext cx="833012" cy="833012"/>
          </a:xfrm>
          <a:prstGeom prst="ellipse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01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83160" y="3014711"/>
            <a:ext cx="32985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总体情况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375525" y="2859405"/>
            <a:ext cx="818515" cy="833120"/>
          </a:xfrm>
          <a:prstGeom prst="ellipse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02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08975" y="2907030"/>
            <a:ext cx="29679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主动公开政府</a:t>
            </a:r>
            <a:endParaRPr lang="zh-CN" altLang="en-US" sz="28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信息情况</a:t>
            </a:r>
            <a:endParaRPr lang="zh-CN" altLang="en-US" sz="28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749462" y="4129592"/>
            <a:ext cx="833012" cy="833012"/>
          </a:xfrm>
          <a:prstGeom prst="ellipse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03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82875" y="4016375"/>
            <a:ext cx="32988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收到和处理政府信息公开申请情况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400679" y="4129141"/>
            <a:ext cx="833012" cy="833012"/>
          </a:xfrm>
          <a:prstGeom prst="ellipse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04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08975" y="4074160"/>
            <a:ext cx="35299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政府信息公开行政复议、行政诉讼情况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810576" y="-39939"/>
            <a:ext cx="2794635" cy="665480"/>
            <a:chOff x="7936271" y="4019278"/>
            <a:chExt cx="2794635" cy="665480"/>
          </a:xfrm>
        </p:grpSpPr>
        <p:sp>
          <p:nvSpPr>
            <p:cNvPr id="28" name="文本框 27"/>
            <p:cNvSpPr txBox="1"/>
            <p:nvPr/>
          </p:nvSpPr>
          <p:spPr>
            <a:xfrm>
              <a:off x="7936271" y="4019278"/>
              <a:ext cx="27946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ECAC7"/>
                </a:buClr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120" normalizeH="0" baseline="0" noProof="0" dirty="0">
                <a:ln>
                  <a:noFill/>
                </a:ln>
                <a:solidFill>
                  <a:srgbClr val="054975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961671" y="4454888"/>
              <a:ext cx="237577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900" b="0" i="0" cap="all" noProof="0" dirty="0">
                <a:ln>
                  <a:noFill/>
                </a:ln>
                <a:solidFill>
                  <a:srgbClr val="054975">
                    <a:alpha val="7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1749462" y="5400227"/>
            <a:ext cx="833012" cy="833012"/>
          </a:xfrm>
          <a:prstGeom prst="ellipse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05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683161" y="5457561"/>
            <a:ext cx="301914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存在的主要问题及改进情况</a:t>
            </a:r>
            <a:endParaRPr lang="zh-CN" sz="28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28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7401314" y="5399776"/>
            <a:ext cx="833012" cy="833012"/>
          </a:xfrm>
          <a:prstGeom prst="ellipse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06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8335010" y="5553075"/>
            <a:ext cx="35299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其他需要报告的事项</a:t>
            </a:r>
            <a:endParaRPr lang="zh-CN" altLang="en-US" sz="28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608330" cy="971550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325" y="222885"/>
            <a:ext cx="3672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一、总体情况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-7620" y="6520815"/>
            <a:ext cx="12251055" cy="337185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" name="矩形: 圆角 19"/>
          <p:cNvSpPr/>
          <p:nvPr/>
        </p:nvSpPr>
        <p:spPr>
          <a:xfrm>
            <a:off x="4322445" y="415925"/>
            <a:ext cx="6228080" cy="939165"/>
          </a:xfrm>
          <a:prstGeom prst="round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451" tIns="109220" rIns="109220" bIns="109220" numCol="1" spcCol="1270" anchor="ctr" anchorCtr="0">
            <a:noAutofit/>
          </a:bodyPr>
          <a:lstStyle/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682365" y="414020"/>
            <a:ext cx="1040765" cy="1040765"/>
          </a:xfrm>
          <a:prstGeom prst="ellips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矩形: 圆角 21"/>
          <p:cNvSpPr/>
          <p:nvPr/>
        </p:nvSpPr>
        <p:spPr>
          <a:xfrm>
            <a:off x="4658360" y="1454785"/>
            <a:ext cx="5892165" cy="939165"/>
          </a:xfrm>
          <a:prstGeom prst="round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451" tIns="109220" rIns="109220" bIns="109220" numCol="1" spcCol="1270" anchor="ctr" anchorCtr="0">
            <a:noAutofit/>
          </a:bodyPr>
          <a:lstStyle/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042410" y="1403985"/>
            <a:ext cx="1040765" cy="1040765"/>
          </a:xfrm>
          <a:prstGeom prst="ellips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矩形: 圆角 23"/>
          <p:cNvSpPr/>
          <p:nvPr/>
        </p:nvSpPr>
        <p:spPr>
          <a:xfrm>
            <a:off x="4105275" y="2549525"/>
            <a:ext cx="6228080" cy="939165"/>
          </a:xfrm>
          <a:prstGeom prst="round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451" tIns="109220" rIns="109220" bIns="109220" numCol="1" spcCol="1270" anchor="ctr" anchorCtr="0">
            <a:noAutofit/>
          </a:bodyPr>
          <a:lstStyle/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533775" y="2549525"/>
            <a:ext cx="1040765" cy="1040765"/>
          </a:xfrm>
          <a:prstGeom prst="ellips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文本框 15"/>
          <p:cNvSpPr txBox="1"/>
          <p:nvPr/>
        </p:nvSpPr>
        <p:spPr>
          <a:xfrm>
            <a:off x="4745355" y="523875"/>
            <a:ext cx="5827395" cy="828040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marR="0" lvl="0" indent="0" algn="l" defTabSz="914400" rtl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202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3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年，本机关共计主动公开政府信息</a:t>
            </a:r>
            <a:r>
              <a:rPr lang="en-US" altLang="zh-CN" sz="1400" b="1" dirty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314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条。其中，通过“上海静安”门户网站公开</a:t>
            </a:r>
            <a:r>
              <a:rPr lang="en-US" altLang="zh-CN" sz="1400" b="1" dirty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20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条；通过公众号“静安区退役军人事务局”政务微信公开</a:t>
            </a:r>
            <a:r>
              <a:rPr lang="en-US" altLang="zh-CN" sz="1400" b="1" dirty="0">
                <a:solidFill>
                  <a:srgbClr val="FFFF00"/>
                </a:solidFill>
                <a:latin typeface="+mn-ea"/>
                <a:cs typeface="+mn-ea"/>
                <a:sym typeface="+mn-lt"/>
              </a:rPr>
              <a:t>294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条。</a:t>
            </a:r>
            <a:endParaRPr kumimoji="0" lang="zh-CN" altLang="en-US" sz="1400" b="0" i="0" u="none" strike="noStrike" kern="1200" cap="none" spc="1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77790" y="1657350"/>
            <a:ext cx="5155565" cy="545465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marR="0" lvl="0" indent="0" algn="l" defTabSz="914400" rtl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共受理政府信息公开0件，无上年结转件。未发生涉政府信息公开的行政复议案件和行政诉讼案件。</a:t>
            </a:r>
            <a:endParaRPr kumimoji="0" lang="zh-CN" altLang="en-US" sz="1600" b="0" i="0" u="none" strike="noStrike" kern="1200" cap="none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65040" y="2590165"/>
            <a:ext cx="5155565" cy="777240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marR="0" lvl="0" indent="0" algn="l" defTabSz="914400" rtl="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normalizeH="0" baseline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结合实际工作，规范信息发布，落实保密审查。严格执行保密制度及责任追究制度，确保确保政府信息发布及时、准确、合规，政府信息公开工作稳步推进。</a:t>
            </a:r>
            <a:endParaRPr kumimoji="0" lang="zh-CN" altLang="en-US" sz="1400" b="0" i="0" u="none" strike="noStrike" kern="1200" cap="none" normalizeH="0" baseline="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文本框 21"/>
          <p:cNvSpPr txBox="1"/>
          <p:nvPr/>
        </p:nvSpPr>
        <p:spPr>
          <a:xfrm>
            <a:off x="3743267" y="607634"/>
            <a:ext cx="91515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 w="34925"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主动公开</a:t>
            </a:r>
            <a:endParaRPr kumimoji="0" lang="zh-CN" altLang="en-US" sz="2000" b="0" i="0" u="none" strike="noStrike" kern="1200" cap="none" spc="0" normalizeH="0" baseline="0" noProof="0" dirty="0">
              <a:ln w="34925"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</p:txBody>
      </p:sp>
      <p:sp>
        <p:nvSpPr>
          <p:cNvPr id="20" name="文本框 21"/>
          <p:cNvSpPr txBox="1"/>
          <p:nvPr/>
        </p:nvSpPr>
        <p:spPr>
          <a:xfrm>
            <a:off x="3534410" y="2731770"/>
            <a:ext cx="104013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 w="34925"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政府信息管理</a:t>
            </a:r>
            <a:endParaRPr kumimoji="0" lang="zh-CN" altLang="en-US" sz="2000" b="0" i="0" u="none" strike="noStrike" kern="1200" cap="none" spc="0" normalizeH="0" baseline="0" noProof="0" dirty="0">
              <a:ln w="34925"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</p:txBody>
      </p:sp>
      <p:sp>
        <p:nvSpPr>
          <p:cNvPr id="21" name="文本框 21"/>
          <p:cNvSpPr txBox="1"/>
          <p:nvPr/>
        </p:nvSpPr>
        <p:spPr>
          <a:xfrm>
            <a:off x="4105275" y="1580515"/>
            <a:ext cx="97726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 w="34925"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依申请公开</a:t>
            </a:r>
            <a:endParaRPr kumimoji="0" lang="zh-CN" altLang="en-US" sz="2000" b="0" i="0" u="none" strike="noStrike" kern="1200" cap="none" spc="0" normalizeH="0" baseline="0" noProof="0" dirty="0">
              <a:ln w="34925"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</p:txBody>
      </p:sp>
      <p:sp>
        <p:nvSpPr>
          <p:cNvPr id="23" name="矩形: 圆角 19"/>
          <p:cNvSpPr/>
          <p:nvPr>
            <p:custDataLst>
              <p:tags r:id="rId1"/>
            </p:custDataLst>
          </p:nvPr>
        </p:nvSpPr>
        <p:spPr>
          <a:xfrm>
            <a:off x="4846320" y="3670300"/>
            <a:ext cx="6228080" cy="939165"/>
          </a:xfrm>
          <a:prstGeom prst="round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451" tIns="109220" rIns="109220" bIns="109220" numCol="1" spcCol="1270" anchor="ctr" anchorCtr="0">
            <a:noAutofit/>
          </a:bodyPr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2" name="椭圆 21"/>
          <p:cNvSpPr/>
          <p:nvPr>
            <p:custDataLst>
              <p:tags r:id="rId2"/>
            </p:custDataLst>
          </p:nvPr>
        </p:nvSpPr>
        <p:spPr>
          <a:xfrm>
            <a:off x="4105275" y="3593465"/>
            <a:ext cx="1040765" cy="1040765"/>
          </a:xfrm>
          <a:prstGeom prst="ellips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矩形: 圆角 19"/>
          <p:cNvSpPr/>
          <p:nvPr>
            <p:custDataLst>
              <p:tags r:id="rId3"/>
            </p:custDataLst>
          </p:nvPr>
        </p:nvSpPr>
        <p:spPr>
          <a:xfrm>
            <a:off x="4322445" y="4891405"/>
            <a:ext cx="6228080" cy="939165"/>
          </a:xfrm>
          <a:prstGeom prst="round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451" tIns="109220" rIns="109220" bIns="109220" numCol="1" spcCol="1270" anchor="ctr" anchorCtr="0">
            <a:noAutofit/>
          </a:bodyPr>
          <a:p>
            <a:pPr marL="0" marR="0" lvl="0" indent="0" algn="l" defTabSz="1911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5" name="椭圆 24"/>
          <p:cNvSpPr/>
          <p:nvPr>
            <p:custDataLst>
              <p:tags r:id="rId4"/>
            </p:custDataLst>
          </p:nvPr>
        </p:nvSpPr>
        <p:spPr>
          <a:xfrm>
            <a:off x="3581400" y="4814570"/>
            <a:ext cx="1040765" cy="1040765"/>
          </a:xfrm>
          <a:prstGeom prst="ellips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文本框 21"/>
          <p:cNvSpPr txBox="1"/>
          <p:nvPr>
            <p:custDataLst>
              <p:tags r:id="rId5"/>
            </p:custDataLst>
          </p:nvPr>
        </p:nvSpPr>
        <p:spPr>
          <a:xfrm>
            <a:off x="3985260" y="3690620"/>
            <a:ext cx="129603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 w="34925"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政务公开平台建设情况</a:t>
            </a:r>
            <a:endParaRPr kumimoji="0" lang="zh-CN" altLang="en-US" b="0" i="0" u="none" strike="noStrike" kern="1200" cap="none" spc="0" normalizeH="0" baseline="0" noProof="0" dirty="0">
              <a:ln w="34925"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</p:txBody>
      </p:sp>
      <p:sp>
        <p:nvSpPr>
          <p:cNvPr id="28" name="文本框 21"/>
          <p:cNvSpPr txBox="1"/>
          <p:nvPr>
            <p:custDataLst>
              <p:tags r:id="rId6"/>
            </p:custDataLst>
          </p:nvPr>
        </p:nvSpPr>
        <p:spPr>
          <a:xfrm>
            <a:off x="3427095" y="4935855"/>
            <a:ext cx="1296035" cy="78295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 w="34925"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监督</a:t>
            </a:r>
            <a:endParaRPr kumimoji="0" lang="zh-CN" altLang="en-US" sz="2000" b="0" i="0" u="none" strike="noStrike" kern="1200" cap="none" spc="0" normalizeH="0" baseline="0" noProof="0" dirty="0">
              <a:ln w="34925"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 w="34925"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保障</a:t>
            </a:r>
            <a:endParaRPr kumimoji="0" lang="zh-CN" altLang="en-US" sz="2000" b="0" i="0" u="none" strike="noStrike" kern="1200" cap="none" spc="0" normalizeH="0" baseline="0" noProof="0" dirty="0">
              <a:ln w="34925"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</p:txBody>
      </p:sp>
      <p:sp>
        <p:nvSpPr>
          <p:cNvPr id="30" name="文本框 29"/>
          <p:cNvSpPr txBox="1"/>
          <p:nvPr>
            <p:custDataLst>
              <p:tags r:id="rId7"/>
            </p:custDataLst>
          </p:nvPr>
        </p:nvSpPr>
        <p:spPr>
          <a:xfrm>
            <a:off x="5281295" y="3754755"/>
            <a:ext cx="5155565" cy="744220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加强对门户网站相关栏目的管理维护，及时发布各类信息，提高信息发布的准确性，做好政务公开目录设置、调整，充分发挥政府网站的作用。</a:t>
            </a:r>
            <a:endParaRPr lang="zh-CN" altLang="en-US" sz="14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4765040" y="4935855"/>
            <a:ext cx="5155565" cy="777875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督促本机关工作人员严格执行《条例》、《规定》，依法履行政府信息公开职能，加强日常工作监督检查。</a:t>
            </a:r>
            <a:endParaRPr lang="zh-CN" altLang="en-US" sz="14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608330" cy="971550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325" y="222885"/>
            <a:ext cx="5857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二、主动公开政府信息情况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-7620" y="6520815"/>
            <a:ext cx="12251055" cy="337185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005445" y="4140200"/>
            <a:ext cx="321310" cy="3213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 panose="020B0500000000000000" pitchFamily="34" charset="-122"/>
              <a:cs typeface="+mn-cs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2613977" y="971423"/>
          <a:ext cx="6793865" cy="5206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9600"/>
                <a:gridCol w="1630045"/>
                <a:gridCol w="1700530"/>
                <a:gridCol w="1583690"/>
              </a:tblGrid>
              <a:tr h="376555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第二十条第（一）项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71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信息内容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本年</a:t>
                      </a: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制发件数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本年废止件数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现行有效件</a:t>
                      </a: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规章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————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————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————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5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行政规范性文件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95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第二十条第（五）项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71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信息内容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本年处理决定数量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71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行政许可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6555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第二十条第（六）项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信息内容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本年处理决定数量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65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行政处罚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65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行政强制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7825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第二十条第（八）项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65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信息内容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本年收费金额（单位：万元）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917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行政事业性收费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36194" marR="36194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608330" cy="971550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325" y="222885"/>
            <a:ext cx="88087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noProof="0" dirty="0">
                <a:ln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sym typeface="+mn-lt"/>
              </a:rPr>
              <a:t>三、政府信息公开行政复议、行政诉讼情况</a:t>
            </a:r>
            <a:endParaRPr lang="zh-CN" altLang="en-US" sz="3200" noProof="0" dirty="0">
              <a:ln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-7620" y="6520815"/>
            <a:ext cx="12251055" cy="337185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005445" y="4140200"/>
            <a:ext cx="321310" cy="3213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 panose="020B0500000000000000" pitchFamily="34" charset="-122"/>
              <a:cs typeface="+mn-cs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613535" y="1725930"/>
          <a:ext cx="8953500" cy="2969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850"/>
                <a:gridCol w="448310"/>
                <a:gridCol w="448945"/>
                <a:gridCol w="332740"/>
                <a:gridCol w="768350"/>
                <a:gridCol w="568325"/>
                <a:gridCol w="563880"/>
                <a:gridCol w="518795"/>
                <a:gridCol w="541020"/>
                <a:gridCol w="639445"/>
                <a:gridCol w="506095"/>
                <a:gridCol w="464185"/>
                <a:gridCol w="573405"/>
                <a:gridCol w="486410"/>
                <a:gridCol w="1642745"/>
              </a:tblGrid>
              <a:tr h="596900"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行政复议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行政诉讼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98170"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结果维持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结果纠正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其他结果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尚未审结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未经复议直接起诉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复议后起诉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15824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结果维持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结果纠正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其他结果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尚未审结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结果维持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结果纠正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其他结果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尚未审结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总计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0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-7620" y="6520815"/>
            <a:ext cx="12251055" cy="337185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608330" cy="971550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325" y="222885"/>
            <a:ext cx="5908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四、存在的主要问题及改进情况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04845" y="1766570"/>
            <a:ext cx="8994775" cy="475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574540" y="2013040"/>
            <a:ext cx="3312795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574540" y="1397725"/>
            <a:ext cx="5499735" cy="1409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normalizeH="0" baseline="0" dirty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宋体" panose="02010600030101010101" pitchFamily="2" charset="-122"/>
                <a:sym typeface="+mn-ea"/>
              </a:rPr>
              <a:t>存在的主要问题</a:t>
            </a:r>
            <a:endParaRPr kumimoji="0" lang="zh-CN" altLang="en-US" sz="1600" b="1" i="0" u="none" strike="noStrike" kern="1200" cap="none" normalizeH="0" baseline="0" dirty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宋体" panose="02010600030101010101" pitchFamily="2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dirty="0">
                <a:solidFill>
                  <a:schemeClr val="tx1"/>
                </a:solidFill>
                <a:latin typeface="+mn-ea"/>
                <a:cs typeface="宋体" panose="02010600030101010101" pitchFamily="2" charset="-122"/>
                <a:sym typeface="+mn-ea"/>
              </a:rPr>
              <a:t>一是本机关的公文主动公开率需要进一步提升；</a:t>
            </a:r>
            <a:endParaRPr kumimoji="0" lang="zh-CN" altLang="en-US" sz="1600" b="0" i="0" u="none" strike="noStrike" kern="1200" cap="none" normalizeH="0" baseline="0" dirty="0">
              <a:solidFill>
                <a:schemeClr val="tx1"/>
              </a:solidFill>
              <a:latin typeface="+mn-ea"/>
              <a:cs typeface="宋体" panose="02010600030101010101" pitchFamily="2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normalizeH="0" baseline="0" dirty="0">
                <a:solidFill>
                  <a:schemeClr val="tx1"/>
                </a:solidFill>
                <a:latin typeface="+mn-ea"/>
                <a:cs typeface="宋体" panose="02010600030101010101" pitchFamily="2" charset="-122"/>
                <a:sym typeface="+mn-ea"/>
              </a:rPr>
              <a:t>二是信息公开的及时性还需提升。</a:t>
            </a:r>
            <a:endParaRPr kumimoji="0" lang="zh-CN" altLang="en-US" sz="1600" b="0" i="0" u="none" strike="noStrike" kern="1200" cap="none" normalizeH="0" baseline="0" dirty="0">
              <a:solidFill>
                <a:schemeClr val="tx1"/>
              </a:solidFill>
              <a:latin typeface="+mn-ea"/>
              <a:cs typeface="宋体" panose="02010600030101010101" pitchFamily="2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normalizeH="0" baseline="0" dirty="0">
              <a:solidFill>
                <a:schemeClr val="tx1"/>
              </a:solidFill>
              <a:latin typeface="+mn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4540" y="3762375"/>
            <a:ext cx="5499735" cy="23082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思源黑体 CN Heavy" panose="020B0A00000000000000" charset="-122"/>
                <a:ea typeface="思源黑体 CN Heavy" panose="020B0A00000000000000" charset="-122"/>
                <a:cs typeface="宋体" panose="02010600030101010101" pitchFamily="2" charset="-122"/>
                <a:sym typeface="+mn-ea"/>
              </a:rPr>
              <a:t>改进情况</a:t>
            </a:r>
            <a:endParaRPr kumimoji="0" lang="zh-CN" altLang="en-US" sz="1600" b="1" i="0" u="none" strike="noStrike" kern="1200" cap="none" normalizeH="0" baseline="0" dirty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宋体" panose="02010600030101010101" pitchFamily="2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latin typeface="+mn-ea"/>
                <a:cs typeface="宋体" panose="02010600030101010101" pitchFamily="2" charset="-122"/>
                <a:sym typeface="+mn-ea"/>
              </a:rPr>
              <a:t>一是将进一步完善政府信息公开制度，提高发布信息的积极性和信息公开的自觉性；</a:t>
            </a:r>
            <a:endParaRPr lang="zh-CN" altLang="en-US" sz="1600" dirty="0">
              <a:latin typeface="+mn-ea"/>
              <a:cs typeface="宋体" panose="02010600030101010101" pitchFamily="2" charset="-122"/>
              <a:sym typeface="+mn-ea"/>
            </a:endParaRPr>
          </a:p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latin typeface="+mn-ea"/>
                <a:cs typeface="宋体" panose="02010600030101010101" pitchFamily="2" charset="-122"/>
                <a:sym typeface="+mn-ea"/>
              </a:rPr>
              <a:t>二是将进一步充实信息公开的内容。加强梳理与退役军人生活密切相关、群众关注度高的信息。</a:t>
            </a:r>
            <a:endParaRPr kumimoji="0" lang="zh-CN" altLang="en-US" sz="1600" b="0" i="0" u="none" strike="noStrike" kern="1200" cap="none" normalizeH="0" baseline="0" dirty="0">
              <a:solidFill>
                <a:schemeClr val="tx1"/>
              </a:solidFill>
              <a:latin typeface="+mn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8" name="文本框 77"/>
          <p:cNvSpPr txBox="1"/>
          <p:nvPr>
            <p:custDataLst>
              <p:tags r:id="rId1"/>
            </p:custDataLst>
          </p:nvPr>
        </p:nvSpPr>
        <p:spPr>
          <a:xfrm>
            <a:off x="2954655" y="1824990"/>
            <a:ext cx="7842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字魂221号-浪潮立影体" panose="00000500000000000000" pitchFamily="2" charset="-122"/>
                <a:ea typeface="字魂221号-浪潮立影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 w="2222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Regular" panose="020B0500000000000000" pitchFamily="34" charset="-122"/>
              </a:rPr>
              <a:t>01</a:t>
            </a:r>
            <a:endParaRPr kumimoji="0" lang="en-US" altLang="zh-CN" sz="2800" b="0" i="0" u="none" strike="noStrike" kern="1200" cap="none" spc="0" normalizeH="0" baseline="0" noProof="0" dirty="0">
              <a:ln w="2222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116" name="圆: 空心 109"/>
          <p:cNvSpPr/>
          <p:nvPr>
            <p:custDataLst>
              <p:tags r:id="rId2"/>
            </p:custDataLst>
          </p:nvPr>
        </p:nvSpPr>
        <p:spPr>
          <a:xfrm>
            <a:off x="2630805" y="1412240"/>
            <a:ext cx="1394460" cy="1394821"/>
          </a:xfrm>
          <a:prstGeom prst="donut">
            <a:avLst>
              <a:gd name="adj" fmla="val 17163"/>
            </a:avLst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935605" y="4503420"/>
            <a:ext cx="7842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字魂221号-浪潮立影体" panose="00000500000000000000" pitchFamily="2" charset="-122"/>
                <a:ea typeface="字魂221号-浪潮立影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 w="2222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Regular" panose="020B0500000000000000" pitchFamily="34" charset="-122"/>
              </a:rPr>
              <a:t>02</a:t>
            </a:r>
            <a:endParaRPr kumimoji="0" lang="en-US" altLang="zh-CN" sz="2800" b="0" i="0" u="none" strike="noStrike" kern="1200" cap="none" spc="0" normalizeH="0" baseline="0" noProof="0" dirty="0">
              <a:ln w="2222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8" name="圆: 空心 109"/>
          <p:cNvSpPr/>
          <p:nvPr>
            <p:custDataLst>
              <p:tags r:id="rId4"/>
            </p:custDataLst>
          </p:nvPr>
        </p:nvSpPr>
        <p:spPr>
          <a:xfrm>
            <a:off x="2630805" y="4036695"/>
            <a:ext cx="1394460" cy="1394821"/>
          </a:xfrm>
          <a:prstGeom prst="donut">
            <a:avLst>
              <a:gd name="adj" fmla="val 17163"/>
            </a:avLst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-7620" y="6520815"/>
            <a:ext cx="12251055" cy="337185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608330" cy="971550"/>
          </a:xfrm>
          <a:prstGeom prst="rect">
            <a:avLst/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325" y="222885"/>
            <a:ext cx="5908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2181A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五、其他需要报告的事项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04845" y="1824990"/>
            <a:ext cx="8994775" cy="475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574540" y="2013040"/>
            <a:ext cx="3312795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2181A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574540" y="1579970"/>
            <a:ext cx="5499735" cy="1409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normalizeH="0" baseline="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2023年本机关未依据《政府信息公开信息处理费管理办法》收取过信息处理费。</a:t>
            </a:r>
            <a:endParaRPr kumimoji="0" lang="zh-CN" altLang="en-US" sz="1600" b="1" i="0" u="none" strike="noStrike" kern="1200" cap="none" normalizeH="0" baseline="0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4540" y="2985225"/>
            <a:ext cx="5499735" cy="1409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+mn-ea"/>
                <a:cs typeface="+mn-ea"/>
                <a:sym typeface="+mn-ea"/>
              </a:rPr>
              <a:t>做好公文备案工作。积极梳理政务公开事项，加强政府信息公开工作制度建设，确保备案文件和网站主动公开文件数据匹配一致。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78" name="文本框 77"/>
          <p:cNvSpPr txBox="1"/>
          <p:nvPr>
            <p:custDataLst>
              <p:tags r:id="rId1"/>
            </p:custDataLst>
          </p:nvPr>
        </p:nvSpPr>
        <p:spPr>
          <a:xfrm>
            <a:off x="2954655" y="1824990"/>
            <a:ext cx="7842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字魂221号-浪潮立影体" panose="00000500000000000000" pitchFamily="2" charset="-122"/>
                <a:ea typeface="字魂221号-浪潮立影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 w="2222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Regular" panose="020B0500000000000000" pitchFamily="34" charset="-122"/>
              </a:rPr>
              <a:t>01</a:t>
            </a:r>
            <a:endParaRPr kumimoji="0" lang="en-US" altLang="zh-CN" sz="2800" b="0" i="0" u="none" strike="noStrike" kern="1200" cap="none" spc="0" normalizeH="0" baseline="0" noProof="0" dirty="0">
              <a:ln w="2222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116" name="圆: 空心 109"/>
          <p:cNvSpPr/>
          <p:nvPr>
            <p:custDataLst>
              <p:tags r:id="rId2"/>
            </p:custDataLst>
          </p:nvPr>
        </p:nvSpPr>
        <p:spPr>
          <a:xfrm>
            <a:off x="2630805" y="1412240"/>
            <a:ext cx="1394460" cy="1394821"/>
          </a:xfrm>
          <a:prstGeom prst="donut">
            <a:avLst>
              <a:gd name="adj" fmla="val 17163"/>
            </a:avLst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935605" y="3368040"/>
            <a:ext cx="7842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字魂221号-浪潮立影体" panose="00000500000000000000" pitchFamily="2" charset="-122"/>
                <a:ea typeface="字魂221号-浪潮立影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 w="2222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Regular" panose="020B0500000000000000" pitchFamily="34" charset="-122"/>
              </a:rPr>
              <a:t>02</a:t>
            </a:r>
            <a:endParaRPr kumimoji="0" lang="en-US" altLang="zh-CN" sz="2800" b="0" i="0" u="none" strike="noStrike" kern="1200" cap="none" spc="0" normalizeH="0" baseline="0" noProof="0" dirty="0">
              <a:ln w="2222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8" name="圆: 空心 109"/>
          <p:cNvSpPr/>
          <p:nvPr>
            <p:custDataLst>
              <p:tags r:id="rId4"/>
            </p:custDataLst>
          </p:nvPr>
        </p:nvSpPr>
        <p:spPr>
          <a:xfrm>
            <a:off x="2630805" y="2901315"/>
            <a:ext cx="1394460" cy="1394821"/>
          </a:xfrm>
          <a:prstGeom prst="donut">
            <a:avLst>
              <a:gd name="adj" fmla="val 17163"/>
            </a:avLst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935605" y="5024120"/>
            <a:ext cx="7842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字魂221号-浪潮立影体" panose="00000500000000000000" pitchFamily="2" charset="-122"/>
                <a:ea typeface="字魂221号-浪潮立影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 w="2222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Regular" panose="020B0500000000000000" pitchFamily="34" charset="-122"/>
              </a:rPr>
              <a:t>03</a:t>
            </a:r>
            <a:endParaRPr kumimoji="0" lang="en-US" altLang="zh-CN" sz="2800" b="0" i="0" u="none" strike="noStrike" kern="1200" cap="none" spc="0" normalizeH="0" baseline="0" noProof="0" dirty="0">
              <a:ln w="2222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5" name="圆: 空心 109"/>
          <p:cNvSpPr/>
          <p:nvPr>
            <p:custDataLst>
              <p:tags r:id="rId6"/>
            </p:custDataLst>
          </p:nvPr>
        </p:nvSpPr>
        <p:spPr>
          <a:xfrm>
            <a:off x="2630805" y="4557395"/>
            <a:ext cx="1394460" cy="1394821"/>
          </a:xfrm>
          <a:prstGeom prst="donut">
            <a:avLst>
              <a:gd name="adj" fmla="val 17163"/>
            </a:avLst>
          </a:prstGeom>
          <a:solidFill>
            <a:srgbClr val="921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574540" y="4557395"/>
            <a:ext cx="5666105" cy="140970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+mn-ea"/>
                <a:cs typeface="+mn-ea"/>
                <a:sym typeface="+mn-ea"/>
              </a:rPr>
              <a:t>开展“政府开放月”活动。我局于8月14日至8月18日在退役军人服务中心接待大厅开展了“军人退役一件事”政策解答活动。提升退役军人归属感，也为退役士兵的接收报到工作做好充分的准备。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UNIT_TABLE_BEAUTIFY" val="smartTable{69e37eb5-dbfe-4bd1-9493-eb69e2e30756}"/>
  <p:tag name="TABLE_ENDDRAG_ORIGIN_RECT" val="534*409"/>
  <p:tag name="TABLE_ENDDRAG_RECT" val="261*95*534*409"/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UNIT_TABLE_BEAUTIFY" val="smartTable{5be5557a-384b-43d3-a5ea-3b866d7e1eda}"/>
  <p:tag name="TABLE_ENDDRAG_ORIGIN_RECT" val="705*233"/>
  <p:tag name="TABLE_ENDDRAG_RECT" val="127*163*705*233"/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COMMONDATA" val="eyJjb3VudCI6MSwiaGRpZCI6IjAyZjg0N2U0NzRkNDZlYmQ4YzIwYWE1NmY2MGFlZWQ0IiwidXNlckNvdW50IjoxfQ=="/>
  <p:tag name="KSO_WPP_MARK_KEY" val="0730eff1-cc86-4fec-97e2-82a397f58a7f"/>
  <p:tag name="commondata" val="eyJjb3VudCI6MiwiaGRpZCI6IjRlNTMzMzFlN2EwYzk2YzVhYWM2NjViNjVhYzVjMjBlIiwidXNlckNvdW50Ijox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黑体 CN Regular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WPS 演示</Application>
  <PresentationFormat>宽屏</PresentationFormat>
  <Paragraphs>326</Paragraphs>
  <Slides>7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宋体</vt:lpstr>
      <vt:lpstr>Wingdings</vt:lpstr>
      <vt:lpstr>Wingdings</vt:lpstr>
      <vt:lpstr>思源黑体 CN Regular</vt:lpstr>
      <vt:lpstr>思源黑体 CN Heavy</vt:lpstr>
      <vt:lpstr>思源黑体 CN Bold</vt:lpstr>
      <vt:lpstr>Arial</vt:lpstr>
      <vt:lpstr>黑体</vt:lpstr>
      <vt:lpstr>字魂221号-浪潮立影体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Cee</cp:lastModifiedBy>
  <cp:revision>188</cp:revision>
  <dcterms:created xsi:type="dcterms:W3CDTF">2019-06-19T02:08:00Z</dcterms:created>
  <dcterms:modified xsi:type="dcterms:W3CDTF">2024-01-30T08:24:37Z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11F89A60C8394830B9AB72CD59A7DAB6_13</vt:lpwstr>
  </property>
  <property fmtid="{D5CDD505-2E9C-101B-9397-08002B2CF9AE}" pid="4" name="KSOTemplateUUID">
    <vt:lpwstr>v1.0_mb_bkUGvLM0dMIe003DThl8Bw==</vt:lpwstr>
  </property>
</Properties>
</file>